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Roboto Thin"/>
      <p:regular r:id="rId18"/>
      <p:bold r:id="rId19"/>
      <p:italic r:id="rId20"/>
      <p:boldItalic r:id="rId21"/>
    </p:embeddedFont>
    <p:embeddedFont>
      <p:font typeface="Roboto"/>
      <p:regular r:id="rId22"/>
      <p:bold r:id="rId23"/>
      <p:italic r:id="rId24"/>
      <p:boldItalic r:id="rId25"/>
    </p:embeddedFont>
    <p:embeddedFont>
      <p:font typeface="Bungee Hairline"/>
      <p:regular r:id="rId26"/>
    </p:embeddedFont>
    <p:embeddedFont>
      <p:font typeface="Bungee"/>
      <p:regular r:id="rId27"/>
    </p:embeddedFont>
    <p:embeddedFont>
      <p:font typeface="Bungee Shade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9" roundtripDataSignature="AMtx7mgyUwRtaJ/hWT/ADaR+Rj9mVuvo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BungeeHairline-regular.fntdata"/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RobotoThin-regular.fntdata"/><Relationship Id="rId21" Type="http://schemas.openxmlformats.org/officeDocument/2006/relationships/font" Target="fonts/RobotoThin-boldItalic.fntdata"/><Relationship Id="rId3" Type="http://schemas.openxmlformats.org/officeDocument/2006/relationships/slideMaster" Target="slideMasters/slideMaster1.xml"/><Relationship Id="rId25" Type="http://schemas.openxmlformats.org/officeDocument/2006/relationships/font" Target="fonts/Roboto-boldItalic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0" Type="http://schemas.openxmlformats.org/officeDocument/2006/relationships/font" Target="fonts/RobotoThin-italic.fntdata"/><Relationship Id="rId2" Type="http://schemas.openxmlformats.org/officeDocument/2006/relationships/presProps" Target="presProps.xml"/><Relationship Id="rId29" Type="http://customschemas.google.com/relationships/presentationmetadata" Target="metadata"/><Relationship Id="rId16" Type="http://schemas.openxmlformats.org/officeDocument/2006/relationships/slide" Target="slides/slide12.xml"/><Relationship Id="rId24" Type="http://schemas.openxmlformats.org/officeDocument/2006/relationships/font" Target="fonts/Roboto-italic.fntdata"/><Relationship Id="rId1" Type="http://schemas.openxmlformats.org/officeDocument/2006/relationships/theme" Target="theme/theme2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customXml" Target="../customXml/item3.xml"/><Relationship Id="rId23" Type="http://schemas.openxmlformats.org/officeDocument/2006/relationships/font" Target="fonts/Roboto-bold.fntdata"/><Relationship Id="rId28" Type="http://schemas.openxmlformats.org/officeDocument/2006/relationships/font" Target="fonts/BungeeShade-regular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font" Target="fonts/RobotoThin-bold.fntdata"/><Relationship Id="rId31" Type="http://schemas.openxmlformats.org/officeDocument/2006/relationships/customXml" Target="../customXml/item2.xml"/><Relationship Id="rId22" Type="http://schemas.openxmlformats.org/officeDocument/2006/relationships/font" Target="fonts/Roboto-regular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font" Target="fonts/Bungee-regular.fntdata"/><Relationship Id="rId14" Type="http://schemas.openxmlformats.org/officeDocument/2006/relationships/slide" Target="slides/slide10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ho.int/news-room/fact-sheets/detail/climate-change-and-health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ho.int/news-room/fact-sheets/detail/climate-change-and-health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50">
                <a:solidFill>
                  <a:srgbClr val="11111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Światowa Organizacja Zdrowia ostrzega, że katastrofa klimatyczna </a:t>
            </a:r>
            <a:r>
              <a:rPr lang="pl-PL" sz="14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2"/>
              </a:rPr>
              <a:t>oznacza 250 tysięcy dodatkowych zgonów rocznie</a:t>
            </a:r>
            <a:r>
              <a:rPr lang="pl-PL" sz="1450">
                <a:solidFill>
                  <a:srgbClr val="11111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w wyniku niedożywienia, malarii i innych chorób powiązanych z upałami. </a:t>
            </a:r>
            <a:endParaRPr sz="1450">
              <a:solidFill>
                <a:srgbClr val="11111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1111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50">
                <a:solidFill>
                  <a:srgbClr val="11111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Mówimy tutaj o skutkach do 2030 roku, potem będzie jeszcze gorzej, jeśli nie powstrzymamy wzrostu temperatury.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450">
                <a:solidFill>
                  <a:srgbClr val="11111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Światowa Organizacja Zdrowia ostrzega, że katastrofa klimatyczna </a:t>
            </a:r>
            <a:r>
              <a:rPr lang="pl-PL" sz="1450">
                <a:solidFill>
                  <a:srgbClr val="0563C1"/>
                </a:solidFill>
                <a:highlight>
                  <a:srgbClr val="FFFFFF"/>
                </a:highlight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oznacza 250 tysięcy dodatkowych zgonów rocznie</a:t>
            </a:r>
            <a:r>
              <a:rPr lang="pl-PL" sz="1450">
                <a:solidFill>
                  <a:srgbClr val="11111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w wyniku niedożywienia, malarii i innych chorób powiązanych z upałami. </a:t>
            </a:r>
            <a:endParaRPr sz="1450">
              <a:solidFill>
                <a:srgbClr val="11111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50">
              <a:solidFill>
                <a:srgbClr val="11111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450">
                <a:solidFill>
                  <a:srgbClr val="11111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Mówimy tutaj o skutkach do 2030 roku, potem będzie jeszcze gorzej, jeśli nie powstrzymamy wzrostu temperatury.</a:t>
            </a:r>
            <a:endParaRPr/>
          </a:p>
        </p:txBody>
      </p:sp>
      <p:sp>
        <p:nvSpPr>
          <p:cNvPr id="120" name="Google Shape;12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f651f9b4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cf651f9b4e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3.png"/><Relationship Id="rId7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1.png"/><Relationship Id="rId7" Type="http://schemas.openxmlformats.org/officeDocument/2006/relationships/image" Target="../media/image16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10" Type="http://schemas.openxmlformats.org/officeDocument/2006/relationships/image" Target="../media/image25.png"/><Relationship Id="rId9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7" Type="http://schemas.openxmlformats.org/officeDocument/2006/relationships/image" Target="../media/image11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Relationship Id="rId8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4.png"/><Relationship Id="rId7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25" y="-268950"/>
            <a:ext cx="12191973" cy="741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1822" y="475367"/>
            <a:ext cx="1177227" cy="43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9973" y="520943"/>
            <a:ext cx="972379" cy="38860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9"/>
          <p:cNvSpPr txBox="1"/>
          <p:nvPr/>
        </p:nvSpPr>
        <p:spPr>
          <a:xfrm>
            <a:off x="2097325" y="99500"/>
            <a:ext cx="6762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00">
                <a:latin typeface="Bungee"/>
                <a:ea typeface="Bungee"/>
                <a:cs typeface="Bungee"/>
                <a:sym typeface="Bungee"/>
              </a:rPr>
              <a:t>czemu akurat zmiana w miastach jest kluczowa?</a:t>
            </a:r>
            <a:endParaRPr sz="3400"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2072693" y="1803745"/>
            <a:ext cx="4234200" cy="4307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  <p:grpSp>
        <p:nvGrpSpPr>
          <p:cNvPr id="187" name="Google Shape;187;p9"/>
          <p:cNvGrpSpPr/>
          <p:nvPr/>
        </p:nvGrpSpPr>
        <p:grpSpPr>
          <a:xfrm>
            <a:off x="2880027" y="1314463"/>
            <a:ext cx="2619344" cy="2664613"/>
            <a:chOff x="3611776" y="414352"/>
            <a:chExt cx="2166000" cy="2166000"/>
          </a:xfrm>
        </p:grpSpPr>
        <p:sp>
          <p:nvSpPr>
            <p:cNvPr id="188" name="Google Shape;188;p9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9"/>
            <p:cNvSpPr txBox="1"/>
            <p:nvPr/>
          </p:nvSpPr>
          <p:spPr>
            <a:xfrm>
              <a:off x="3774140" y="474149"/>
              <a:ext cx="1840800" cy="17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600">
                  <a:solidFill>
                    <a:schemeClr val="lt1"/>
                  </a:solidFill>
                  <a:latin typeface="Bungee"/>
                  <a:ea typeface="Bungee"/>
                  <a:cs typeface="Bungee"/>
                  <a:sym typeface="Bungee"/>
                </a:rPr>
                <a:t>miasta zużywają 78% światowej energii i wytwarzają ponad 60% emisji gazów cieplarnianych</a:t>
              </a:r>
              <a:endParaRPr b="1" sz="21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0" name="Google Shape;190;p9"/>
          <p:cNvGrpSpPr/>
          <p:nvPr/>
        </p:nvGrpSpPr>
        <p:grpSpPr>
          <a:xfrm>
            <a:off x="4029446" y="3381757"/>
            <a:ext cx="2619344" cy="2664613"/>
            <a:chOff x="4562258" y="2032864"/>
            <a:chExt cx="2166000" cy="2166000"/>
          </a:xfrm>
        </p:grpSpPr>
        <p:sp>
          <p:nvSpPr>
            <p:cNvPr id="191" name="Google Shape;191;p9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9"/>
            <p:cNvSpPr txBox="1"/>
            <p:nvPr/>
          </p:nvSpPr>
          <p:spPr>
            <a:xfrm>
              <a:off x="4805874" y="2834740"/>
              <a:ext cx="17976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700">
                  <a:solidFill>
                    <a:srgbClr val="FFFFFF"/>
                  </a:solidFill>
                  <a:latin typeface="Bungee"/>
                  <a:ea typeface="Bungee"/>
                  <a:cs typeface="Bungee"/>
                  <a:sym typeface="Bungee"/>
                </a:rPr>
                <a:t>Miasta Mają największy potencjał Społeczny Dla Nowych rozwiązań i wprowadzania zmian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3" name="Google Shape;193;p9"/>
          <p:cNvGrpSpPr/>
          <p:nvPr/>
        </p:nvGrpSpPr>
        <p:grpSpPr>
          <a:xfrm>
            <a:off x="1780775" y="3381757"/>
            <a:ext cx="2619464" cy="2664613"/>
            <a:chOff x="2702777" y="2032864"/>
            <a:chExt cx="2166099" cy="2166000"/>
          </a:xfrm>
        </p:grpSpPr>
        <p:sp>
          <p:nvSpPr>
            <p:cNvPr id="194" name="Google Shape;194;p9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9"/>
            <p:cNvSpPr txBox="1"/>
            <p:nvPr/>
          </p:nvSpPr>
          <p:spPr>
            <a:xfrm>
              <a:off x="2702777" y="2453847"/>
              <a:ext cx="2166000" cy="128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-PL" sz="1800">
                  <a:solidFill>
                    <a:srgbClr val="FFFFFF"/>
                  </a:solidFill>
                  <a:latin typeface="Bungee"/>
                  <a:ea typeface="Bungee"/>
                  <a:cs typeface="Bungee"/>
                  <a:sym typeface="Bungee"/>
                </a:rPr>
                <a:t>Do 2050 r. dwie trzecie populacji świata będzie żyć w miastach</a:t>
              </a:r>
              <a:endPara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8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25" y="-114300"/>
            <a:ext cx="12191973" cy="72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4622" y="475367"/>
            <a:ext cx="1177227" cy="43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9973" y="520943"/>
            <a:ext cx="972379" cy="38860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8"/>
          <p:cNvSpPr txBox="1"/>
          <p:nvPr/>
        </p:nvSpPr>
        <p:spPr>
          <a:xfrm>
            <a:off x="729250" y="894625"/>
            <a:ext cx="10570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>
                <a:latin typeface="Bungee"/>
                <a:ea typeface="Bungee"/>
                <a:cs typeface="Bungee"/>
                <a:sym typeface="Bungee"/>
              </a:rPr>
              <a:t>idealny zeroemisyjny kraków - tanio, czysto, zdrowo</a:t>
            </a:r>
            <a:endParaRPr sz="3600"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04" name="Google Shape;204;p8"/>
          <p:cNvGrpSpPr/>
          <p:nvPr/>
        </p:nvGrpSpPr>
        <p:grpSpPr>
          <a:xfrm>
            <a:off x="295275" y="3227725"/>
            <a:ext cx="2679883" cy="1256555"/>
            <a:chOff x="871292" y="1986791"/>
            <a:chExt cx="2404345" cy="1289700"/>
          </a:xfrm>
        </p:grpSpPr>
        <p:sp>
          <p:nvSpPr>
            <p:cNvPr id="205" name="Google Shape;205;p8"/>
            <p:cNvSpPr txBox="1"/>
            <p:nvPr/>
          </p:nvSpPr>
          <p:spPr>
            <a:xfrm>
              <a:off x="871292" y="1986791"/>
              <a:ext cx="18075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600">
                  <a:latin typeface="Bungee"/>
                  <a:ea typeface="Bungee"/>
                  <a:cs typeface="Bungee"/>
                  <a:sym typeface="Bungee"/>
                </a:rPr>
                <a:t>Energia w mieście pochodzi ze źródeł odnawialnych</a:t>
              </a:r>
              <a:r>
                <a:rPr lang="pl-PL" sz="1600">
                  <a:latin typeface="Bungee Hairline"/>
                  <a:ea typeface="Bungee Hairline"/>
                  <a:cs typeface="Bungee Hairline"/>
                  <a:sym typeface="Bungee Hairline"/>
                </a:rPr>
                <a:t> </a:t>
              </a:r>
              <a:endParaRPr sz="1100">
                <a:latin typeface="Bungee Hairline"/>
                <a:ea typeface="Bungee Hairline"/>
                <a:cs typeface="Bungee Hairline"/>
                <a:sym typeface="Bungee Hairline"/>
              </a:endParaRPr>
            </a:p>
          </p:txBody>
        </p:sp>
        <p:cxnSp>
          <p:nvCxnSpPr>
            <p:cNvPr id="206" name="Google Shape;206;p8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cap="flat" cmpd="sng" w="9525">
              <a:solidFill>
                <a:srgbClr val="0E9453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07" name="Google Shape;207;p8"/>
          <p:cNvGrpSpPr/>
          <p:nvPr/>
        </p:nvGrpSpPr>
        <p:grpSpPr>
          <a:xfrm>
            <a:off x="4597617" y="2325100"/>
            <a:ext cx="3479119" cy="1256555"/>
            <a:chOff x="5209838" y="1060357"/>
            <a:chExt cx="3121406" cy="1289700"/>
          </a:xfrm>
        </p:grpSpPr>
        <p:sp>
          <p:nvSpPr>
            <p:cNvPr id="208" name="Google Shape;208;p8"/>
            <p:cNvSpPr txBox="1"/>
            <p:nvPr/>
          </p:nvSpPr>
          <p:spPr>
            <a:xfrm>
              <a:off x="6559744" y="1060357"/>
              <a:ext cx="17715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600">
                  <a:latin typeface="Bungee"/>
                  <a:ea typeface="Bungee"/>
                  <a:cs typeface="Bungee"/>
                  <a:sym typeface="Bungee"/>
                </a:rPr>
                <a:t>W mieście efektywniej wykorzystuje się  energię</a:t>
              </a:r>
              <a:endParaRPr sz="1100">
                <a:latin typeface="Bungee"/>
                <a:ea typeface="Bungee"/>
                <a:cs typeface="Bungee"/>
                <a:sym typeface="Bungee"/>
              </a:endParaRPr>
            </a:p>
          </p:txBody>
        </p:sp>
        <p:cxnSp>
          <p:nvCxnSpPr>
            <p:cNvPr id="209" name="Google Shape;209;p8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08563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10" name="Google Shape;210;p8"/>
          <p:cNvGrpSpPr/>
          <p:nvPr/>
        </p:nvGrpSpPr>
        <p:grpSpPr>
          <a:xfrm>
            <a:off x="4673817" y="4234825"/>
            <a:ext cx="3492266" cy="1256555"/>
            <a:chOff x="5209838" y="3020457"/>
            <a:chExt cx="3133201" cy="1289700"/>
          </a:xfrm>
        </p:grpSpPr>
        <p:sp>
          <p:nvSpPr>
            <p:cNvPr id="211" name="Google Shape;211;p8"/>
            <p:cNvSpPr txBox="1"/>
            <p:nvPr/>
          </p:nvSpPr>
          <p:spPr>
            <a:xfrm>
              <a:off x="6496539" y="3020457"/>
              <a:ext cx="18465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600">
                  <a:latin typeface="Bungee"/>
                  <a:ea typeface="Bungee"/>
                  <a:cs typeface="Bungee"/>
                  <a:sym typeface="Bungee"/>
                </a:rPr>
                <a:t>Energia jest produkowana lokalnie, mieszkańcy są niezależni energetycznie</a:t>
              </a:r>
              <a:endParaRPr sz="1100">
                <a:latin typeface="Bungee"/>
                <a:ea typeface="Bungee"/>
                <a:cs typeface="Bungee"/>
                <a:sym typeface="Bungee"/>
              </a:endParaRPr>
            </a:p>
          </p:txBody>
        </p:sp>
        <p:cxnSp>
          <p:nvCxnSpPr>
            <p:cNvPr id="212" name="Google Shape;212;p8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0B7743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213" name="Google Shape;213;p8"/>
          <p:cNvGrpSpPr/>
          <p:nvPr/>
        </p:nvGrpSpPr>
        <p:grpSpPr>
          <a:xfrm>
            <a:off x="2139035" y="2001734"/>
            <a:ext cx="4252015" cy="3693178"/>
            <a:chOff x="2662213" y="676344"/>
            <a:chExt cx="3814835" cy="3790597"/>
          </a:xfrm>
        </p:grpSpPr>
        <p:sp>
          <p:nvSpPr>
            <p:cNvPr id="214" name="Google Shape;214;p8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fmla="val 12622480" name="adj1"/>
                <a:gd fmla="val 19781569" name="adj2"/>
                <a:gd fmla="val 20773" name="adj3"/>
              </a:avLst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fmla="val 12622480" name="adj1"/>
                <a:gd fmla="val 19662822" name="adj2"/>
                <a:gd fmla="val 20729" name="adj3"/>
              </a:avLst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fmla="val 12622480" name="adj1"/>
                <a:gd fmla="val 19703271" name="adj2"/>
                <a:gd fmla="val 20851" name="adj3"/>
              </a:avLst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7" name="Google Shape;217;p8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218" name="Google Shape;218;p8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0E9453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0E945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0" name="Google Shape;220;p8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221" name="Google Shape;221;p8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085631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08563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8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224" name="Google Shape;224;p8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0B7743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0B774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6" name="Google Shape;226;p8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-PL" sz="2100">
                  <a:solidFill>
                    <a:srgbClr val="FFFFFF"/>
                  </a:solidFill>
                  <a:latin typeface="Bungee"/>
                  <a:ea typeface="Bungee"/>
                  <a:cs typeface="Bungee"/>
                  <a:sym typeface="Bungee"/>
                </a:rPr>
                <a:t>3 </a:t>
              </a:r>
              <a:endParaRPr b="1" sz="21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endParaRPr>
            </a:p>
          </p:txBody>
        </p:sp>
        <p:sp>
          <p:nvSpPr>
            <p:cNvPr id="227" name="Google Shape;227;p8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-PL" sz="2100">
                  <a:solidFill>
                    <a:srgbClr val="FFFFFF"/>
                  </a:solidFill>
                  <a:latin typeface="Bungee"/>
                  <a:ea typeface="Bungee"/>
                  <a:cs typeface="Bungee"/>
                  <a:sym typeface="Bungee"/>
                </a:rPr>
                <a:t>1</a:t>
              </a:r>
              <a:r>
                <a:rPr b="1" lang="pl-PL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8" name="Google Shape;228;p8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-PL" sz="2100">
                  <a:solidFill>
                    <a:srgbClr val="FFFFFF"/>
                  </a:solidFill>
                  <a:latin typeface="Bungee"/>
                  <a:ea typeface="Bungee"/>
                  <a:cs typeface="Bungee"/>
                  <a:sym typeface="Bungee"/>
                </a:rPr>
                <a:t>2 </a:t>
              </a:r>
              <a:endParaRPr b="1" sz="2100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endParaRPr>
            </a:p>
          </p:txBody>
        </p:sp>
      </p:grpSp>
      <p:sp>
        <p:nvSpPr>
          <p:cNvPr id="229" name="Google Shape;229;p8"/>
          <p:cNvSpPr txBox="1"/>
          <p:nvPr/>
        </p:nvSpPr>
        <p:spPr>
          <a:xfrm>
            <a:off x="3498238" y="3432675"/>
            <a:ext cx="1533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100">
                <a:solidFill>
                  <a:schemeClr val="dk1"/>
                </a:solidFill>
                <a:latin typeface="Bungee Hairline"/>
                <a:ea typeface="Bungee Hairline"/>
                <a:cs typeface="Bungee Hairline"/>
                <a:sym typeface="Bungee Hairline"/>
              </a:rPr>
              <a:t>idealny kraków </a:t>
            </a:r>
            <a:endParaRPr b="1" sz="100">
              <a:latin typeface="Bungee Hairline"/>
              <a:ea typeface="Bungee Hairline"/>
              <a:cs typeface="Bungee Hairline"/>
              <a:sym typeface="Bungee Hairlin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7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4622" y="475367"/>
            <a:ext cx="1177227" cy="43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9973" y="520943"/>
            <a:ext cx="972379" cy="38860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 txBox="1"/>
          <p:nvPr/>
        </p:nvSpPr>
        <p:spPr>
          <a:xfrm>
            <a:off x="872125" y="1123950"/>
            <a:ext cx="104721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>
                <a:latin typeface="Bungee"/>
                <a:ea typeface="Bungee"/>
                <a:cs typeface="Bungee"/>
                <a:sym typeface="Bungee"/>
              </a:rPr>
              <a:t>działanie trzeba podjąć już teraz - </a:t>
            </a:r>
            <a:r>
              <a:rPr lang="pl-PL" sz="3600">
                <a:solidFill>
                  <a:schemeClr val="accent6"/>
                </a:solidFill>
                <a:latin typeface="Bungee"/>
                <a:ea typeface="Bungee"/>
                <a:cs typeface="Bungee"/>
                <a:sym typeface="Bungee"/>
              </a:rPr>
              <a:t>w krakowie to właśnie ty możesz zdecydować o koniecznych zmianach</a:t>
            </a:r>
            <a:endParaRPr sz="3600">
              <a:solidFill>
                <a:schemeClr val="accent6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pic>
        <p:nvPicPr>
          <p:cNvPr id="238" name="Google Shape;238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8200" y="2851050"/>
            <a:ext cx="6382749" cy="291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12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3"/>
            <a:ext cx="12192000" cy="685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550" y="3362325"/>
            <a:ext cx="2506725" cy="24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1541675" y="846725"/>
            <a:ext cx="77271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600">
                <a:latin typeface="Bungee Shade"/>
                <a:ea typeface="Bungee Shade"/>
                <a:cs typeface="Bungee Shade"/>
                <a:sym typeface="Bungee Shade"/>
              </a:rPr>
              <a:t>Na martwej planecie nie ma Krakowa!</a:t>
            </a:r>
            <a:endParaRPr sz="4600">
              <a:latin typeface="Bungee Shade"/>
              <a:ea typeface="Bungee Shade"/>
              <a:cs typeface="Bungee Shade"/>
              <a:sym typeface="Bungee Shade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3900" y="3362324"/>
            <a:ext cx="3357576" cy="242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7" y="644"/>
            <a:ext cx="12191980" cy="685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4622" y="475367"/>
            <a:ext cx="1177227" cy="43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9973" y="520943"/>
            <a:ext cx="972379" cy="38860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2871800" y="520950"/>
            <a:ext cx="4443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00">
                <a:latin typeface="Bungee"/>
                <a:ea typeface="Bungee"/>
                <a:cs typeface="Bungee"/>
                <a:sym typeface="Bungee"/>
              </a:rPr>
              <a:t>czym jest msk?</a:t>
            </a:r>
            <a:endParaRPr sz="3400">
              <a:latin typeface="Bungee"/>
              <a:ea typeface="Bungee"/>
              <a:cs typeface="Bungee"/>
              <a:sym typeface="Bungee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0000" y="1489975"/>
            <a:ext cx="6453401" cy="42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66095" y="995950"/>
            <a:ext cx="3520032" cy="23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20" y="1282"/>
            <a:ext cx="12191980" cy="685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4622" y="475367"/>
            <a:ext cx="1177227" cy="43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9973" y="520943"/>
            <a:ext cx="972379" cy="38860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 txBox="1"/>
          <p:nvPr/>
        </p:nvSpPr>
        <p:spPr>
          <a:xfrm>
            <a:off x="786350" y="1009575"/>
            <a:ext cx="66543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00">
                <a:latin typeface="Bungee"/>
                <a:ea typeface="Bungee"/>
                <a:cs typeface="Bungee"/>
                <a:sym typeface="Bungee"/>
              </a:rPr>
              <a:t>KAtastrofa Klimatyczna</a:t>
            </a:r>
            <a:br>
              <a:rPr lang="pl-PL" sz="3700">
                <a:latin typeface="Bungee"/>
                <a:ea typeface="Bungee"/>
                <a:cs typeface="Bungee"/>
                <a:sym typeface="Bungee"/>
              </a:rPr>
            </a:br>
            <a:endParaRPr sz="3700">
              <a:latin typeface="Bungee"/>
              <a:ea typeface="Bungee"/>
              <a:cs typeface="Bungee"/>
              <a:sym typeface="Bungee"/>
            </a:endParaRPr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6">
            <a:alphaModFix/>
          </a:blip>
          <a:srcRect b="4995" l="6894" r="11030" t="8123"/>
          <a:stretch/>
        </p:blipFill>
        <p:spPr>
          <a:xfrm>
            <a:off x="4311625" y="1885463"/>
            <a:ext cx="3129028" cy="308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7">
            <a:alphaModFix/>
          </a:blip>
          <a:srcRect b="6331" l="6145" r="7416" t="8227"/>
          <a:stretch/>
        </p:blipFill>
        <p:spPr>
          <a:xfrm>
            <a:off x="476250" y="1809263"/>
            <a:ext cx="3109925" cy="308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/>
          <p:nvPr/>
        </p:nvSpPr>
        <p:spPr>
          <a:xfrm>
            <a:off x="3748100" y="3443300"/>
            <a:ext cx="411900" cy="388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"/>
          <p:cNvSpPr txBox="1"/>
          <p:nvPr/>
        </p:nvSpPr>
        <p:spPr>
          <a:xfrm>
            <a:off x="1219175" y="5065825"/>
            <a:ext cx="1457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>
                <a:latin typeface="Bungee"/>
                <a:ea typeface="Bungee"/>
                <a:cs typeface="Bungee"/>
                <a:sym typeface="Bungee"/>
              </a:rPr>
              <a:t>2021</a:t>
            </a:r>
            <a:br>
              <a:rPr lang="pl-PL" sz="3600">
                <a:latin typeface="Bungee"/>
                <a:ea typeface="Bungee"/>
                <a:cs typeface="Bungee"/>
                <a:sym typeface="Bungee"/>
              </a:rPr>
            </a:br>
            <a:endParaRPr sz="3600"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5255400" y="5065825"/>
            <a:ext cx="1457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>
                <a:latin typeface="Bungee"/>
                <a:ea typeface="Bungee"/>
                <a:cs typeface="Bungee"/>
                <a:sym typeface="Bungee"/>
              </a:rPr>
              <a:t>2070</a:t>
            </a:r>
            <a:br>
              <a:rPr lang="pl-PL" sz="3600">
                <a:latin typeface="Bungee"/>
                <a:ea typeface="Bungee"/>
                <a:cs typeface="Bungee"/>
                <a:sym typeface="Bungee"/>
              </a:rPr>
            </a:br>
            <a:endParaRPr sz="3600">
              <a:latin typeface="Bungee"/>
              <a:ea typeface="Bungee"/>
              <a:cs typeface="Bungee"/>
              <a:sym typeface="Bungee"/>
            </a:endParaRPr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8">
            <a:alphaModFix/>
          </a:blip>
          <a:srcRect b="0" l="0" r="11410" t="0"/>
          <a:stretch/>
        </p:blipFill>
        <p:spPr>
          <a:xfrm>
            <a:off x="8166100" y="1199500"/>
            <a:ext cx="3514750" cy="20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1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4622" y="475367"/>
            <a:ext cx="1177227" cy="43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9973" y="520943"/>
            <a:ext cx="972379" cy="38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7850" y="1303713"/>
            <a:ext cx="4149278" cy="4401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11"/>
          <p:cNvGrpSpPr/>
          <p:nvPr/>
        </p:nvGrpSpPr>
        <p:grpSpPr>
          <a:xfrm>
            <a:off x="687329" y="1135535"/>
            <a:ext cx="3003054" cy="4738000"/>
            <a:chOff x="1118224" y="283725"/>
            <a:chExt cx="2090826" cy="4076400"/>
          </a:xfrm>
        </p:grpSpPr>
        <p:sp>
          <p:nvSpPr>
            <p:cNvPr id="127" name="Google Shape;127;p11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-PL" sz="1600">
                  <a:latin typeface="Roboto"/>
                  <a:ea typeface="Roboto"/>
                  <a:cs typeface="Roboto"/>
                  <a:sym typeface="Roboto"/>
                </a:rPr>
                <a:t>dodatkowych zgonów rocznie</a:t>
              </a:r>
              <a:endParaRPr b="1" sz="16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100">
                  <a:latin typeface="Roboto"/>
                  <a:ea typeface="Roboto"/>
                  <a:cs typeface="Roboto"/>
                  <a:sym typeface="Roboto"/>
                </a:rPr>
                <a:t>W wyniku katastrofy klimatycznej (w wyniku niedożywienia, malarii i innych chorób powiązanych z upałami.</a:t>
              </a:r>
              <a:endParaRPr sz="9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>
              <a:off x="1178654" y="470609"/>
              <a:ext cx="19878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-PL" sz="3700">
                  <a:latin typeface="Roboto"/>
                  <a:ea typeface="Roboto"/>
                  <a:cs typeface="Roboto"/>
                  <a:sym typeface="Roboto"/>
                </a:rPr>
                <a:t>250 </a:t>
              </a:r>
              <a:r>
                <a:rPr lang="pl-PL" sz="3700">
                  <a:latin typeface="Roboto"/>
                  <a:ea typeface="Roboto"/>
                  <a:cs typeface="Roboto"/>
                  <a:sym typeface="Roboto"/>
                </a:rPr>
                <a:t>tysięcy</a:t>
              </a:r>
              <a:endParaRPr sz="3700"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-PL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Mówimy tutaj o skutkach tylko do 2030 roku, potem będzie jeszcze gorzej</a:t>
              </a:r>
              <a:endParaRPr b="1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4" name="Google Shape;134;p11"/>
          <p:cNvSpPr txBox="1"/>
          <p:nvPr/>
        </p:nvSpPr>
        <p:spPr>
          <a:xfrm>
            <a:off x="8166100" y="1060825"/>
            <a:ext cx="36237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latin typeface="Bungee"/>
                <a:ea typeface="Bungee"/>
                <a:cs typeface="Bungee"/>
                <a:sym typeface="Bungee"/>
              </a:rPr>
              <a:t>KAtastrofa Klimatyczna to bezpośrednie zagrożenie życia setek tysięcy ludzi</a:t>
            </a:r>
            <a:br>
              <a:rPr lang="pl-PL" sz="3700">
                <a:latin typeface="Bungee"/>
                <a:ea typeface="Bungee"/>
                <a:cs typeface="Bungee"/>
                <a:sym typeface="Bungee"/>
              </a:rPr>
            </a:br>
            <a:endParaRPr sz="3700"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7" y="644"/>
            <a:ext cx="12191980" cy="685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4622" y="475367"/>
            <a:ext cx="1177227" cy="43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9973" y="520943"/>
            <a:ext cx="972379" cy="38860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2157425" y="309525"/>
            <a:ext cx="5858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Bungee"/>
                <a:ea typeface="Bungee"/>
                <a:cs typeface="Bungee"/>
                <a:sym typeface="Bungee"/>
              </a:rPr>
              <a:t>kryzys klimatyczny w polsce </a:t>
            </a:r>
            <a:endParaRPr sz="3000">
              <a:latin typeface="Bungee"/>
              <a:ea typeface="Bungee"/>
              <a:cs typeface="Bungee"/>
              <a:sym typeface="Bungee"/>
            </a:endParaRPr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6">
            <a:alphaModFix/>
          </a:blip>
          <a:srcRect b="6668" l="0" r="0" t="7176"/>
          <a:stretch/>
        </p:blipFill>
        <p:spPr>
          <a:xfrm>
            <a:off x="4578775" y="1307985"/>
            <a:ext cx="3437349" cy="222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7">
            <a:alphaModFix/>
          </a:blip>
          <a:srcRect b="18280" l="0" r="0" t="0"/>
          <a:stretch/>
        </p:blipFill>
        <p:spPr>
          <a:xfrm>
            <a:off x="405750" y="1389525"/>
            <a:ext cx="4094825" cy="37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8">
            <a:alphaModFix/>
          </a:blip>
          <a:srcRect b="-80117" l="-3337" r="10374" t="81837"/>
          <a:stretch/>
        </p:blipFill>
        <p:spPr>
          <a:xfrm>
            <a:off x="265724" y="4986350"/>
            <a:ext cx="4241300" cy="500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66075" y="1307975"/>
            <a:ext cx="3509100" cy="196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10">
            <a:alphaModFix/>
          </a:blip>
          <a:srcRect b="0" l="0" r="0" t="28886"/>
          <a:stretch/>
        </p:blipFill>
        <p:spPr>
          <a:xfrm>
            <a:off x="4578775" y="3673850"/>
            <a:ext cx="3437351" cy="187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0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4622" y="475367"/>
            <a:ext cx="1177227" cy="43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9973" y="520943"/>
            <a:ext cx="972379" cy="38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 rotWithShape="1">
          <a:blip r:embed="rId6">
            <a:alphaModFix/>
          </a:blip>
          <a:srcRect b="0" l="29952" r="0" t="0"/>
          <a:stretch/>
        </p:blipFill>
        <p:spPr>
          <a:xfrm>
            <a:off x="653124" y="1678725"/>
            <a:ext cx="4444275" cy="400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4984" y="1068575"/>
            <a:ext cx="3969766" cy="223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0"/>
          <p:cNvPicPr preferRelativeResize="0"/>
          <p:nvPr/>
        </p:nvPicPr>
        <p:blipFill rotWithShape="1">
          <a:blip r:embed="rId8">
            <a:alphaModFix/>
          </a:blip>
          <a:srcRect b="0" l="10797" r="12297" t="0"/>
          <a:stretch/>
        </p:blipFill>
        <p:spPr>
          <a:xfrm>
            <a:off x="5188712" y="2179475"/>
            <a:ext cx="2886076" cy="25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 txBox="1"/>
          <p:nvPr/>
        </p:nvSpPr>
        <p:spPr>
          <a:xfrm>
            <a:off x="2216100" y="475375"/>
            <a:ext cx="5858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Bungee"/>
                <a:ea typeface="Bungee"/>
                <a:cs typeface="Bungee"/>
                <a:sym typeface="Bungee"/>
              </a:rPr>
              <a:t>kryzys klimatyczny w polsce </a:t>
            </a:r>
            <a:endParaRPr sz="3000"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5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4622" y="475367"/>
            <a:ext cx="1177227" cy="43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9973" y="520943"/>
            <a:ext cx="972379" cy="38860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"/>
          <p:cNvSpPr txBox="1"/>
          <p:nvPr/>
        </p:nvSpPr>
        <p:spPr>
          <a:xfrm>
            <a:off x="491875" y="833350"/>
            <a:ext cx="9060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00">
                <a:latin typeface="Bungee"/>
                <a:ea typeface="Bungee"/>
                <a:cs typeface="Bungee"/>
                <a:sym typeface="Bungee"/>
              </a:rPr>
              <a:t>Kryzys Klimatyczny w Krakowie</a:t>
            </a:r>
            <a:endParaRPr sz="3400">
              <a:latin typeface="Bungee"/>
              <a:ea typeface="Bungee"/>
              <a:cs typeface="Bungee"/>
              <a:sym typeface="Bungee"/>
            </a:endParaRPr>
          </a:p>
        </p:txBody>
      </p:sp>
      <p:pic>
        <p:nvPicPr>
          <p:cNvPr id="167" name="Google Shape;167;p5"/>
          <p:cNvPicPr preferRelativeResize="0"/>
          <p:nvPr/>
        </p:nvPicPr>
        <p:blipFill rotWithShape="1">
          <a:blip r:embed="rId6">
            <a:alphaModFix/>
          </a:blip>
          <a:srcRect b="0" l="24230" r="6598" t="0"/>
          <a:stretch/>
        </p:blipFill>
        <p:spPr>
          <a:xfrm>
            <a:off x="672375" y="1617550"/>
            <a:ext cx="3585848" cy="447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7">
            <a:alphaModFix/>
          </a:blip>
          <a:srcRect b="0" l="0" r="29123" t="0"/>
          <a:stretch/>
        </p:blipFill>
        <p:spPr>
          <a:xfrm>
            <a:off x="4493200" y="1617550"/>
            <a:ext cx="3585850" cy="337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cf651f9b4e_0_17"/>
          <p:cNvPicPr preferRelativeResize="0"/>
          <p:nvPr/>
        </p:nvPicPr>
        <p:blipFill rotWithShape="1">
          <a:blip r:embed="rId3">
            <a:alphaModFix/>
          </a:blip>
          <a:srcRect b="0" l="0" r="0" t="19"/>
          <a:stretch/>
        </p:blipFill>
        <p:spPr>
          <a:xfrm>
            <a:off x="20" y="1282"/>
            <a:ext cx="12191980" cy="685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cf651f9b4e_0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4622" y="475367"/>
            <a:ext cx="1177227" cy="43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cf651f9b4e_0_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69973" y="520943"/>
            <a:ext cx="972380" cy="38860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cf651f9b4e_0_17"/>
          <p:cNvSpPr txBox="1"/>
          <p:nvPr/>
        </p:nvSpPr>
        <p:spPr>
          <a:xfrm>
            <a:off x="491875" y="833350"/>
            <a:ext cx="9060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00">
                <a:latin typeface="Bungee"/>
                <a:ea typeface="Bungee"/>
                <a:cs typeface="Bungee"/>
                <a:sym typeface="Bungee"/>
              </a:rPr>
              <a:t>Musimy działać Już Teraz!</a:t>
            </a:r>
            <a:endParaRPr sz="3400">
              <a:latin typeface="Bungee"/>
              <a:ea typeface="Bungee"/>
              <a:cs typeface="Bungee"/>
              <a:sym typeface="Bungee"/>
            </a:endParaRPr>
          </a:p>
        </p:txBody>
      </p:sp>
      <p:pic>
        <p:nvPicPr>
          <p:cNvPr id="177" name="Google Shape;177;gcf651f9b4e_0_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7475" y="1541350"/>
            <a:ext cx="5783275" cy="41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E332A0852249428ABD77F60B404F98" ma:contentTypeVersion="12" ma:contentTypeDescription="Utwórz nowy dokument." ma:contentTypeScope="" ma:versionID="35f89b19ab68ee1fbd4f1d2c26d552b1">
  <xsd:schema xmlns:xsd="http://www.w3.org/2001/XMLSchema" xmlns:xs="http://www.w3.org/2001/XMLSchema" xmlns:p="http://schemas.microsoft.com/office/2006/metadata/properties" xmlns:ns2="bf76b22e-a38a-4911-8fb3-1a85e0f95f4a" xmlns:ns3="73a38350-2ae2-4d62-aa34-accf50feb69a" targetNamespace="http://schemas.microsoft.com/office/2006/metadata/properties" ma:root="true" ma:fieldsID="7a565e5ac0383efc70ff9e4382b5a43e" ns2:_="" ns3:_="">
    <xsd:import namespace="bf76b22e-a38a-4911-8fb3-1a85e0f95f4a"/>
    <xsd:import namespace="73a38350-2ae2-4d62-aa34-accf50feb69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76b22e-a38a-4911-8fb3-1a85e0f95f4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38350-2ae2-4d62-aa34-accf50feb6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ADAE43-781F-4276-B78F-24A1CC93BEF4}"/>
</file>

<file path=customXml/itemProps2.xml><?xml version="1.0" encoding="utf-8"?>
<ds:datastoreItem xmlns:ds="http://schemas.openxmlformats.org/officeDocument/2006/customXml" ds:itemID="{26CD24B3-6073-4A83-B415-6034A950264E}"/>
</file>

<file path=customXml/itemProps3.xml><?xml version="1.0" encoding="utf-8"?>
<ds:datastoreItem xmlns:ds="http://schemas.openxmlformats.org/officeDocument/2006/customXml" ds:itemID="{FE1E01DB-4C43-42E7-8E81-E5BAC5A0768D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Barbara Drąg</dc:creator>
  <dcterms:created xsi:type="dcterms:W3CDTF">2021-01-15T16:35:54Z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0x01010005E332A0852249428ABD77F60B404F98</vt:lpwstr>
  </property>
</Properties>
</file>