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4" r:id="rId7"/>
    <p:sldId id="263" r:id="rId8"/>
    <p:sldId id="265" r:id="rId9"/>
    <p:sldId id="266" r:id="rId10"/>
    <p:sldId id="267" r:id="rId11"/>
    <p:sldId id="270" r:id="rId12"/>
    <p:sldId id="268" r:id="rId13"/>
    <p:sldId id="269" r:id="rId14"/>
    <p:sldId id="271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42A02C"/>
    <a:srgbClr val="385723"/>
    <a:srgbClr val="0D81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FCF0CA-74FA-46E0-AFD4-638E8B5C66E4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36F380A-605C-4C6F-8E56-5103FD03EC49}">
      <dgm:prSet phldrT="[Tekst]"/>
      <dgm:spPr>
        <a:solidFill>
          <a:srgbClr val="42A02C">
            <a:alpha val="89804"/>
          </a:srgbClr>
        </a:solidFill>
      </dgm:spPr>
      <dgm:t>
        <a:bodyPr/>
        <a:lstStyle/>
        <a:p>
          <a:endParaRPr lang="pl-PL" dirty="0"/>
        </a:p>
      </dgm:t>
    </dgm:pt>
    <dgm:pt modelId="{F33CF341-9B27-463C-A417-4AF532E4D993}" type="parTrans" cxnId="{DF9D77C3-E9AE-4CBC-AD4B-FA441B262472}">
      <dgm:prSet/>
      <dgm:spPr/>
      <dgm:t>
        <a:bodyPr/>
        <a:lstStyle/>
        <a:p>
          <a:endParaRPr lang="pl-PL"/>
        </a:p>
      </dgm:t>
    </dgm:pt>
    <dgm:pt modelId="{EBB5914E-E487-444E-B450-E95C8DD984E7}" type="sibTrans" cxnId="{DF9D77C3-E9AE-4CBC-AD4B-FA441B262472}">
      <dgm:prSet/>
      <dgm:spPr/>
      <dgm:t>
        <a:bodyPr/>
        <a:lstStyle/>
        <a:p>
          <a:endParaRPr lang="pl-PL"/>
        </a:p>
      </dgm:t>
    </dgm:pt>
    <dgm:pt modelId="{1973060D-3533-40B2-B22F-66EFE70E559C}">
      <dgm:prSet phldrT="[Tekst]"/>
      <dgm:spPr>
        <a:solidFill>
          <a:srgbClr val="FF0000">
            <a:alpha val="69804"/>
          </a:srgbClr>
        </a:solidFill>
      </dgm:spPr>
      <dgm:t>
        <a:bodyPr/>
        <a:lstStyle/>
        <a:p>
          <a:endParaRPr lang="pl-PL" dirty="0"/>
        </a:p>
      </dgm:t>
    </dgm:pt>
    <dgm:pt modelId="{8A962AA7-D27B-4D4E-9BE0-A22BF1FBD942}" type="parTrans" cxnId="{A33D31B3-A498-4BD4-8960-AC0A3051390E}">
      <dgm:prSet/>
      <dgm:spPr/>
      <dgm:t>
        <a:bodyPr/>
        <a:lstStyle/>
        <a:p>
          <a:endParaRPr lang="pl-PL"/>
        </a:p>
      </dgm:t>
    </dgm:pt>
    <dgm:pt modelId="{B52A1464-9E4A-4AF4-AA28-03FFA7D6DBB6}" type="sibTrans" cxnId="{A33D31B3-A498-4BD4-8960-AC0A3051390E}">
      <dgm:prSet/>
      <dgm:spPr/>
      <dgm:t>
        <a:bodyPr/>
        <a:lstStyle/>
        <a:p>
          <a:endParaRPr lang="pl-PL"/>
        </a:p>
      </dgm:t>
    </dgm:pt>
    <dgm:pt modelId="{3B9D19D2-10F0-4CF1-81E8-2F45DB616819}" type="pres">
      <dgm:prSet presAssocID="{ECFCF0CA-74FA-46E0-AFD4-638E8B5C66E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21400EE-6D50-4523-96B2-1AB6A8DBE731}" type="pres">
      <dgm:prSet presAssocID="{436F380A-605C-4C6F-8E56-5103FD03EC49}" presName="Name5" presStyleLbl="vennNode1" presStyleIdx="0" presStyleCnt="2" custScaleX="57141" custScaleY="42508" custLinFactX="9763" custLinFactNeighborX="100000" custLinFactNeighborY="257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FEDC5ED-8C77-461B-B23D-1EFE2F4BB114}" type="pres">
      <dgm:prSet presAssocID="{EBB5914E-E487-444E-B450-E95C8DD984E7}" presName="space" presStyleCnt="0"/>
      <dgm:spPr/>
    </dgm:pt>
    <dgm:pt modelId="{66990A59-F838-4BA6-B727-B430FEFE29C1}" type="pres">
      <dgm:prSet presAssocID="{1973060D-3533-40B2-B22F-66EFE70E559C}" presName="Name5" presStyleLbl="vennNode1" presStyleIdx="1" presStyleCnt="2" custScaleX="57141" custScaleY="42205" custLinFactX="-20054" custLinFactNeighborX="-100000" custLinFactNeighborY="5409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BD8E7B2-94FA-46E5-BFDF-332BDE0ADE26}" type="presOf" srcId="{436F380A-605C-4C6F-8E56-5103FD03EC49}" destId="{021400EE-6D50-4523-96B2-1AB6A8DBE731}" srcOrd="0" destOrd="0" presId="urn:microsoft.com/office/officeart/2005/8/layout/venn3"/>
    <dgm:cxn modelId="{CAFAE000-79F1-4EAE-8DBE-30B526740098}" type="presOf" srcId="{1973060D-3533-40B2-B22F-66EFE70E559C}" destId="{66990A59-F838-4BA6-B727-B430FEFE29C1}" srcOrd="0" destOrd="0" presId="urn:microsoft.com/office/officeart/2005/8/layout/venn3"/>
    <dgm:cxn modelId="{A33D31B3-A498-4BD4-8960-AC0A3051390E}" srcId="{ECFCF0CA-74FA-46E0-AFD4-638E8B5C66E4}" destId="{1973060D-3533-40B2-B22F-66EFE70E559C}" srcOrd="1" destOrd="0" parTransId="{8A962AA7-D27B-4D4E-9BE0-A22BF1FBD942}" sibTransId="{B52A1464-9E4A-4AF4-AA28-03FFA7D6DBB6}"/>
    <dgm:cxn modelId="{976E1DBB-E45E-48D8-A3F5-34A966D551E7}" type="presOf" srcId="{ECFCF0CA-74FA-46E0-AFD4-638E8B5C66E4}" destId="{3B9D19D2-10F0-4CF1-81E8-2F45DB616819}" srcOrd="0" destOrd="0" presId="urn:microsoft.com/office/officeart/2005/8/layout/venn3"/>
    <dgm:cxn modelId="{DF9D77C3-E9AE-4CBC-AD4B-FA441B262472}" srcId="{ECFCF0CA-74FA-46E0-AFD4-638E8B5C66E4}" destId="{436F380A-605C-4C6F-8E56-5103FD03EC49}" srcOrd="0" destOrd="0" parTransId="{F33CF341-9B27-463C-A417-4AF532E4D993}" sibTransId="{EBB5914E-E487-444E-B450-E95C8DD984E7}"/>
    <dgm:cxn modelId="{87549ACB-F3D9-4FBF-94D1-9A1B332C9325}" type="presParOf" srcId="{3B9D19D2-10F0-4CF1-81E8-2F45DB616819}" destId="{021400EE-6D50-4523-96B2-1AB6A8DBE731}" srcOrd="0" destOrd="0" presId="urn:microsoft.com/office/officeart/2005/8/layout/venn3"/>
    <dgm:cxn modelId="{2347173A-80A7-4EE9-9DD8-3D9E60D0FD99}" type="presParOf" srcId="{3B9D19D2-10F0-4CF1-81E8-2F45DB616819}" destId="{CFEDC5ED-8C77-461B-B23D-1EFE2F4BB114}" srcOrd="1" destOrd="0" presId="urn:microsoft.com/office/officeart/2005/8/layout/venn3"/>
    <dgm:cxn modelId="{132C2639-0DCB-44AD-A41F-5341866A6A3C}" type="presParOf" srcId="{3B9D19D2-10F0-4CF1-81E8-2F45DB616819}" destId="{66990A59-F838-4BA6-B727-B430FEFE29C1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400EE-6D50-4523-96B2-1AB6A8DBE731}">
      <dsp:nvSpPr>
        <dsp:cNvPr id="0" name=""/>
        <dsp:cNvSpPr/>
      </dsp:nvSpPr>
      <dsp:spPr>
        <a:xfrm>
          <a:off x="2504002" y="369009"/>
          <a:ext cx="4386034" cy="3262832"/>
        </a:xfrm>
        <a:prstGeom prst="ellipse">
          <a:avLst/>
        </a:prstGeom>
        <a:solidFill>
          <a:srgbClr val="42A02C">
            <a:alpha val="8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22425" tIns="82550" rIns="4224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6500" kern="1200" dirty="0"/>
        </a:p>
      </dsp:txBody>
      <dsp:txXfrm>
        <a:off x="3146322" y="846840"/>
        <a:ext cx="3101394" cy="2307170"/>
      </dsp:txXfrm>
    </dsp:sp>
    <dsp:sp modelId="{66990A59-F838-4BA6-B727-B430FEFE29C1}">
      <dsp:nvSpPr>
        <dsp:cNvPr id="0" name=""/>
        <dsp:cNvSpPr/>
      </dsp:nvSpPr>
      <dsp:spPr>
        <a:xfrm>
          <a:off x="0" y="392266"/>
          <a:ext cx="4386034" cy="3239575"/>
        </a:xfrm>
        <a:prstGeom prst="ellipse">
          <a:avLst/>
        </a:prstGeom>
        <a:solidFill>
          <a:srgbClr val="FF0000">
            <a:alpha val="6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22425" tIns="82550" rIns="422425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6500" kern="1200" dirty="0"/>
        </a:p>
      </dsp:txBody>
      <dsp:txXfrm>
        <a:off x="642320" y="866691"/>
        <a:ext cx="3101394" cy="22907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A1BD75-04DD-4AFB-9182-49C19789A2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B3D8541-AD22-452A-8421-10885FD37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7F5117E-E437-4F16-BB91-02BD1C349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6CFC-C668-44E2-8CF6-46AC10EB8D24}" type="datetimeFigureOut">
              <a:rPr lang="pl-PL" smtClean="0"/>
              <a:t>2020-06-06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0521687-0B53-4744-9D1E-E7BA42961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C21587D-9FEF-47E1-AEFF-C4861CE65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0018-6FFC-4E50-A1B9-EAB8CF3721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87597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27820A-543E-4D74-BE79-06239D725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77AEB56-03BB-4A08-9732-F2B96DFD16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7912D25-F81F-44FB-9856-131852692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6CFC-C668-44E2-8CF6-46AC10EB8D24}" type="datetimeFigureOut">
              <a:rPr lang="pl-PL" smtClean="0"/>
              <a:t>2020-06-06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EB3225A-BFE8-4055-AE58-F939153E1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79F23A20-A30F-4AF6-86A0-08C67258C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0018-6FFC-4E50-A1B9-EAB8CF3721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188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549FC5D-399B-4D1C-9787-CEA17BFACA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9E7CD332-BD32-4EB3-A606-D8CE891CD1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07D3E3D-8B0E-429F-94A9-2FD625900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6CFC-C668-44E2-8CF6-46AC10EB8D24}" type="datetimeFigureOut">
              <a:rPr lang="pl-PL" smtClean="0"/>
              <a:t>2020-06-06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53AF41F-D2C0-425E-BC06-8E337B8D3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9061444-FDE8-494F-BE38-7F5AC88DA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0018-6FFC-4E50-A1B9-EAB8CF3721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7112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F77A06-E82F-4909-8AF4-FA34A6C1B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D2C2B8-70E1-4C15-A9C0-28BE8369D3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19C6BCC-2BBF-41CC-8BE5-9F3892DDF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6CFC-C668-44E2-8CF6-46AC10EB8D24}" type="datetimeFigureOut">
              <a:rPr lang="pl-PL" smtClean="0"/>
              <a:t>2020-06-06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47B8A0C-85F4-4335-8951-008584D22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A050405-2FB2-4546-93D6-B1422AD29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0018-6FFC-4E50-A1B9-EAB8CF3721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8481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CB3EE4-202D-4BB9-B07A-7FC700AC5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BAF48C8-278A-4B6D-B76C-033C7BF7F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29C1D5E-D05E-4253-94FB-0162AEAEC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6CFC-C668-44E2-8CF6-46AC10EB8D24}" type="datetimeFigureOut">
              <a:rPr lang="pl-PL" smtClean="0"/>
              <a:t>2020-06-06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D9689E1-BBDB-4EB2-B0DA-84635681E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40A02DF-D2E2-4A24-99E4-C01A7501B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0018-6FFC-4E50-A1B9-EAB8CF3721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5204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C3894F-CA6C-4821-8D95-9F2824FF0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8651301-D5CF-4BED-B1A8-D9C10B2592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49C1466-8A31-465E-A0E7-F313107EBB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7B02288-365A-4892-805D-97DD3FD43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6CFC-C668-44E2-8CF6-46AC10EB8D24}" type="datetimeFigureOut">
              <a:rPr lang="pl-PL" smtClean="0"/>
              <a:t>2020-06-06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657D11F-9935-4980-9B75-D3FC5B46C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E43A85A-EFB4-4B4B-95B7-B7FBA429F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0018-6FFC-4E50-A1B9-EAB8CF3721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575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0E34D7-654A-45D5-A68C-753CE7B58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6782CC0-B131-4AF5-B804-42DBC1966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6113A58-1EE9-4080-94E1-8651DC649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935A765B-6A12-4DB4-ABA8-E64D1403E4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86B2AC58-3AD7-4B6F-B1BB-2A32249192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9EFA717-0488-455D-B200-F1642B4F0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6CFC-C668-44E2-8CF6-46AC10EB8D24}" type="datetimeFigureOut">
              <a:rPr lang="pl-PL" smtClean="0"/>
              <a:t>2020-06-06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F17D3A78-92A8-493B-8395-7C6068508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8490D030-1A7F-4848-BD2F-4C30839BC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0018-6FFC-4E50-A1B9-EAB8CF3721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2170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59E0D60-23DF-4D79-94DB-1FEB95B6E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8526336C-27A4-425E-BE40-A3585C358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6CFC-C668-44E2-8CF6-46AC10EB8D24}" type="datetimeFigureOut">
              <a:rPr lang="pl-PL" smtClean="0"/>
              <a:t>2020-06-06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48C2ED7-F551-4C95-83F4-D9DDF7DD97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A8583EB-6DB4-4B2C-90D0-3715C13AB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0018-6FFC-4E50-A1B9-EAB8CF3721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0607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0252995E-032F-49A0-88F1-ECF08ADB4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6CFC-C668-44E2-8CF6-46AC10EB8D24}" type="datetimeFigureOut">
              <a:rPr lang="pl-PL" smtClean="0"/>
              <a:t>2020-06-06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55ECBB4D-65DD-4693-AF1C-7A7E03944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BC399FB-E1FF-4DD5-8A41-11281CB6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0018-6FFC-4E50-A1B9-EAB8CF3721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1460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3F5805-D306-4BA9-BF2E-4C8E3B96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9F19A1-AA86-4BCC-ADBD-48A956793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870AE91-C449-4D0F-B6A0-475CC62804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3D060C9-467A-429C-9887-E3F95229C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6CFC-C668-44E2-8CF6-46AC10EB8D24}" type="datetimeFigureOut">
              <a:rPr lang="pl-PL" smtClean="0"/>
              <a:t>2020-06-06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9253CCE9-F2E4-42C9-AE42-ACA105E9D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E9ACFF6-10AC-42EA-94E3-4A641F982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0018-6FFC-4E50-A1B9-EAB8CF3721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30128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58042D-1CA4-4BF3-9BBD-3AA098794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F19B6652-2B27-46FD-99DF-2FBBEBABE7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3DBF970-A52D-4A00-AF64-D39BA1553F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E72D252-B394-4DB3-938D-7AF54DA82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6CFC-C668-44E2-8CF6-46AC10EB8D24}" type="datetimeFigureOut">
              <a:rPr lang="pl-PL" smtClean="0"/>
              <a:t>2020-06-06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D3E7635-BC09-4238-B13A-3DB491050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D685806-CC64-43D1-B1C6-C1246A993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F0018-6FFC-4E50-A1B9-EAB8CF3721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02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CD008C7F-C488-4C6F-A07F-4118887C8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DBB75E4-0014-485F-97EB-1FFB8A2A48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D3DF97F-BC36-40B4-93A9-4D61C62C24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B6CFC-C668-44E2-8CF6-46AC10EB8D24}" type="datetimeFigureOut">
              <a:rPr lang="pl-PL" smtClean="0"/>
              <a:t>2020-06-06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5596AB2-6ED2-4297-A60F-49C3881B0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277B6B5-9FB7-402E-9378-DB4DD67543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F0018-6FFC-4E50-A1B9-EAB8CF37219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87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zrzut ekranu&#10;&#10;Opis wygenerowany automatycznie">
            <a:extLst>
              <a:ext uri="{FF2B5EF4-FFF2-40B4-BE49-F238E27FC236}">
                <a16:creationId xmlns:a16="http://schemas.microsoft.com/office/drawing/2014/main" id="{97DFDDA9-2F06-48A9-906B-D3D3F7BAB8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2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zrzut ekranu&#10;&#10;Opis wygenerowany automatycznie">
            <a:extLst>
              <a:ext uri="{FF2B5EF4-FFF2-40B4-BE49-F238E27FC236}">
                <a16:creationId xmlns:a16="http://schemas.microsoft.com/office/drawing/2014/main" id="{82CA6487-C0CB-4FE4-913B-4F2B02589F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772732" y="1282962"/>
            <a:ext cx="4958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Lato"/>
              </a:rPr>
              <a:t>3</a:t>
            </a:r>
            <a:r>
              <a:rPr lang="pl-PL" sz="2400" dirty="0" smtClean="0">
                <a:latin typeface="Lato"/>
              </a:rPr>
              <a:t>. Dobre praktyki: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772732" y="1814326"/>
            <a:ext cx="6697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dirty="0" smtClean="0">
                <a:latin typeface="Lato"/>
              </a:rPr>
              <a:t>Pozwólmy miastu nieco zdziczeć </a:t>
            </a:r>
            <a:r>
              <a:rPr lang="pl-PL" dirty="0" smtClean="0">
                <a:latin typeface="Lato"/>
              </a:rPr>
              <a:t>(zieleń nieformalna) – </a:t>
            </a:r>
            <a:r>
              <a:rPr lang="pl-PL" dirty="0" smtClean="0">
                <a:latin typeface="Lato"/>
              </a:rPr>
              <a:t>rezygnacja z koszenia, </a:t>
            </a:r>
            <a:r>
              <a:rPr lang="pl-PL" dirty="0" smtClean="0">
                <a:latin typeface="Lato"/>
              </a:rPr>
              <a:t>zostawianie niezagospodarowanych powierzchni na </a:t>
            </a:r>
            <a:r>
              <a:rPr lang="pl-PL" dirty="0" smtClean="0">
                <a:latin typeface="Lato"/>
              </a:rPr>
              <a:t>obszarach zieleni (w tym „martwe drzewa”)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7889464" y="5471167"/>
            <a:ext cx="3168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f</a:t>
            </a:r>
            <a:r>
              <a:rPr lang="pl-PL" sz="1400" dirty="0" smtClean="0"/>
              <a:t>ot.: www.localecologist.org</a:t>
            </a:r>
            <a:endParaRPr lang="pl-PL" sz="14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464" y="1454097"/>
            <a:ext cx="2912583" cy="388344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219" y="2884629"/>
            <a:ext cx="3696238" cy="2464158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1035757" y="5471166"/>
            <a:ext cx="3168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f</a:t>
            </a:r>
            <a:r>
              <a:rPr lang="pl-PL" sz="1400" dirty="0" smtClean="0"/>
              <a:t>ot.: Melanie THESE, </a:t>
            </a:r>
            <a:r>
              <a:rPr lang="pl-PL" sz="1400" dirty="0" err="1" smtClean="0"/>
              <a:t>Unsplash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373356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zrzut ekranu&#10;&#10;Opis wygenerowany automatycznie">
            <a:extLst>
              <a:ext uri="{FF2B5EF4-FFF2-40B4-BE49-F238E27FC236}">
                <a16:creationId xmlns:a16="http://schemas.microsoft.com/office/drawing/2014/main" id="{82CA6487-C0CB-4FE4-913B-4F2B02589F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891120" y="1951677"/>
            <a:ext cx="4958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Lato"/>
              </a:rPr>
              <a:t>3</a:t>
            </a:r>
            <a:r>
              <a:rPr lang="pl-PL" sz="2400" dirty="0" smtClean="0">
                <a:latin typeface="Lato"/>
              </a:rPr>
              <a:t>. Dobre praktyki: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891120" y="2505469"/>
            <a:ext cx="47136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dirty="0">
                <a:latin typeface="Lato"/>
              </a:rPr>
              <a:t>N</a:t>
            </a:r>
            <a:r>
              <a:rPr lang="pl-PL" dirty="0" smtClean="0">
                <a:latin typeface="Lato"/>
              </a:rPr>
              <a:t>ie wstydźmy </a:t>
            </a:r>
            <a:r>
              <a:rPr lang="pl-PL" dirty="0">
                <a:latin typeface="Lato"/>
              </a:rPr>
              <a:t>się łódzkich rzek - </a:t>
            </a:r>
            <a:r>
              <a:rPr lang="pl-PL" dirty="0" err="1" smtClean="0">
                <a:latin typeface="Lato"/>
              </a:rPr>
              <a:t>renaturyzacja</a:t>
            </a:r>
            <a:r>
              <a:rPr lang="pl-PL" dirty="0" smtClean="0">
                <a:latin typeface="Lato"/>
              </a:rPr>
              <a:t> </a:t>
            </a:r>
            <a:r>
              <a:rPr lang="pl-PL" dirty="0">
                <a:latin typeface="Lato"/>
              </a:rPr>
              <a:t>i udostępnienie terenów pod poldery/okresowe rozlewiska, umożliwiające naturalną retencje i infiltrację wód opadowych.</a:t>
            </a:r>
            <a:endParaRPr lang="pl-PL" dirty="0" smtClean="0">
              <a:latin typeface="Lato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7935971" y="5162075"/>
            <a:ext cx="3168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f</a:t>
            </a:r>
            <a:r>
              <a:rPr lang="pl-PL" sz="1400" dirty="0" smtClean="0"/>
              <a:t>ot.: </a:t>
            </a:r>
            <a:r>
              <a:rPr lang="pl-PL" sz="1400" dirty="0" smtClean="0"/>
              <a:t>Baedeker Łódzki</a:t>
            </a:r>
            <a:endParaRPr lang="pl-PL" sz="1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887" y="1951677"/>
            <a:ext cx="4608287" cy="3070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zrzut ekranu&#10;&#10;Opis wygenerowany automatycznie">
            <a:extLst>
              <a:ext uri="{FF2B5EF4-FFF2-40B4-BE49-F238E27FC236}">
                <a16:creationId xmlns:a16="http://schemas.microsoft.com/office/drawing/2014/main" id="{82CA6487-C0CB-4FE4-913B-4F2B02589F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772732" y="1282962"/>
            <a:ext cx="4958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Lato"/>
              </a:rPr>
              <a:t>3</a:t>
            </a:r>
            <a:r>
              <a:rPr lang="pl-PL" sz="2400" dirty="0" smtClean="0">
                <a:latin typeface="Lato"/>
              </a:rPr>
              <a:t>. Dobre praktyki: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772732" y="1805572"/>
            <a:ext cx="6439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dirty="0" smtClean="0">
                <a:latin typeface="Lato"/>
              </a:rPr>
              <a:t>Tworzenie wypełnionych zielenią stref wolnych</a:t>
            </a:r>
            <a:br>
              <a:rPr lang="pl-PL" dirty="0" smtClean="0">
                <a:latin typeface="Lato"/>
              </a:rPr>
            </a:br>
            <a:r>
              <a:rPr lang="pl-PL" dirty="0" smtClean="0">
                <a:latin typeface="Lato"/>
              </a:rPr>
              <a:t>od ruchu samochodowego (dodatkowy wymiar </a:t>
            </a:r>
            <a:r>
              <a:rPr lang="pl-PL" dirty="0" err="1" smtClean="0">
                <a:latin typeface="Lato"/>
              </a:rPr>
              <a:t>mitygacyjny</a:t>
            </a:r>
            <a:r>
              <a:rPr lang="pl-PL" dirty="0" smtClean="0">
                <a:latin typeface="Lato"/>
              </a:rPr>
              <a:t>)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8180714" y="5300064"/>
            <a:ext cx="3168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/>
              <a:t>rys.: uml.lodz.pl</a:t>
            </a:r>
            <a:endParaRPr lang="pl-PL" sz="1400" dirty="0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2526" y="1423641"/>
            <a:ext cx="3139117" cy="372374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341" y="2951817"/>
            <a:ext cx="3580326" cy="2386884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1035757" y="5445408"/>
            <a:ext cx="3168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f</a:t>
            </a:r>
            <a:r>
              <a:rPr lang="pl-PL" sz="1400" dirty="0" smtClean="0"/>
              <a:t>ot.: ecofriend.com</a:t>
            </a:r>
          </a:p>
        </p:txBody>
      </p:sp>
    </p:spTree>
    <p:extLst>
      <p:ext uri="{BB962C8B-B14F-4D97-AF65-F5344CB8AC3E}">
        <p14:creationId xmlns:p14="http://schemas.microsoft.com/office/powerpoint/2010/main" val="423689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zrzut ekranu&#10;&#10;Opis wygenerowany automatycznie">
            <a:extLst>
              <a:ext uri="{FF2B5EF4-FFF2-40B4-BE49-F238E27FC236}">
                <a16:creationId xmlns:a16="http://schemas.microsoft.com/office/drawing/2014/main" id="{82CA6487-C0CB-4FE4-913B-4F2B02589F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786626" y="1780583"/>
            <a:ext cx="4958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Lato"/>
              </a:rPr>
              <a:t>3</a:t>
            </a:r>
            <a:r>
              <a:rPr lang="pl-PL" sz="2400" dirty="0" smtClean="0">
                <a:latin typeface="Lato"/>
              </a:rPr>
              <a:t>. Dobre praktyki: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786626" y="2458501"/>
            <a:ext cx="452277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dirty="0" smtClean="0">
                <a:latin typeface="Lato"/>
              </a:rPr>
              <a:t>Miejskie programy premiujące tworzenie/odtwarzanie powierzchni retencyjnych i czynnych biologicznie przez wspólnoty i spółdzielnie mieszkaniowe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6096010" y="5303739"/>
            <a:ext cx="3168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f</a:t>
            </a:r>
            <a:r>
              <a:rPr lang="pl-PL" sz="1400" dirty="0" smtClean="0"/>
              <a:t>ot.: </a:t>
            </a:r>
            <a:r>
              <a:rPr lang="pl-PL" sz="1400" dirty="0" err="1" smtClean="0"/>
              <a:t>Chuttersnap</a:t>
            </a:r>
            <a:r>
              <a:rPr lang="pl-PL" sz="1400" dirty="0" smtClean="0"/>
              <a:t>, </a:t>
            </a:r>
            <a:r>
              <a:rPr lang="pl-PL" sz="1400" dirty="0" err="1" smtClean="0"/>
              <a:t>Unsplash</a:t>
            </a:r>
            <a:endParaRPr lang="pl-PL" sz="1400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10" y="1780583"/>
            <a:ext cx="4745719" cy="316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3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zrzut ekranu&#10;&#10;Opis wygenerowany automatycznie">
            <a:extLst>
              <a:ext uri="{FF2B5EF4-FFF2-40B4-BE49-F238E27FC236}">
                <a16:creationId xmlns:a16="http://schemas.microsoft.com/office/drawing/2014/main" id="{82CA6487-C0CB-4FE4-913B-4F2B02589F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pole tekstowe 13"/>
          <p:cNvSpPr txBox="1"/>
          <p:nvPr/>
        </p:nvSpPr>
        <p:spPr>
          <a:xfrm>
            <a:off x="1133584" y="5484042"/>
            <a:ext cx="3168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f</a:t>
            </a:r>
            <a:r>
              <a:rPr lang="pl-PL" sz="1400" dirty="0" smtClean="0"/>
              <a:t>ot</a:t>
            </a:r>
            <a:r>
              <a:rPr lang="pl-PL" sz="1400" dirty="0" smtClean="0"/>
              <a:t>.: The </a:t>
            </a:r>
            <a:r>
              <a:rPr lang="pl-PL" sz="1400" dirty="0" err="1" smtClean="0"/>
              <a:t>Ecologist</a:t>
            </a:r>
            <a:endParaRPr lang="pl-PL" sz="1400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584" y="1652452"/>
            <a:ext cx="6002288" cy="3679402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7687029" y="4957982"/>
            <a:ext cx="2835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Lato"/>
              </a:rPr>
              <a:t>Dziękuję za uwagę.</a:t>
            </a:r>
            <a:endParaRPr lang="pl-PL" sz="2400" dirty="0" smtClean="0"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14667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zrzut ekranu&#10;&#10;Opis wygenerowany automatycznie">
            <a:extLst>
              <a:ext uri="{FF2B5EF4-FFF2-40B4-BE49-F238E27FC236}">
                <a16:creationId xmlns:a16="http://schemas.microsoft.com/office/drawing/2014/main" id="{26872137-013A-4E05-BC52-B9A46DEE9D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776C7867-2AB7-4C99-90CC-4424527E68B5}"/>
              </a:ext>
            </a:extLst>
          </p:cNvPr>
          <p:cNvSpPr txBox="1"/>
          <p:nvPr/>
        </p:nvSpPr>
        <p:spPr>
          <a:xfrm>
            <a:off x="978794" y="2302982"/>
            <a:ext cx="105868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/>
              <a:t> Susza w mieście a zmiany klimatu - pomiędzy adaptacją a </a:t>
            </a:r>
            <a:r>
              <a:rPr lang="pl-PL" sz="4800" dirty="0" err="1"/>
              <a:t>mitygacją</a:t>
            </a:r>
            <a:endParaRPr lang="pl-PL" sz="4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94" y="4288664"/>
            <a:ext cx="1435993" cy="143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6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zrzut ekranu&#10;&#10;Opis wygenerowany automatycznie">
            <a:extLst>
              <a:ext uri="{FF2B5EF4-FFF2-40B4-BE49-F238E27FC236}">
                <a16:creationId xmlns:a16="http://schemas.microsoft.com/office/drawing/2014/main" id="{82CA6487-C0CB-4FE4-913B-4F2B02589F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04B98C1-8B11-41C6-ADBA-2D530F0B48B5}"/>
              </a:ext>
            </a:extLst>
          </p:cNvPr>
          <p:cNvSpPr txBox="1"/>
          <p:nvPr/>
        </p:nvSpPr>
        <p:spPr>
          <a:xfrm>
            <a:off x="863870" y="1718970"/>
            <a:ext cx="50861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/>
              <a:t>Susza a zmiany klimatu – kiedy podlewanie drzew nie wystarczy?</a:t>
            </a:r>
            <a:endParaRPr lang="pl-PL" sz="3600" dirty="0"/>
          </a:p>
          <a:p>
            <a:endParaRPr lang="pl-PL" sz="36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3"/>
          <a:stretch/>
        </p:blipFill>
        <p:spPr>
          <a:xfrm>
            <a:off x="5832515" y="1534592"/>
            <a:ext cx="5508065" cy="3398016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950039" y="5070200"/>
            <a:ext cx="51257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 smtClean="0"/>
              <a:t>Źródło: </a:t>
            </a:r>
            <a:r>
              <a:rPr lang="en-US" sz="1200" dirty="0" smtClean="0"/>
              <a:t>National </a:t>
            </a:r>
            <a:r>
              <a:rPr lang="en-US" sz="1200" dirty="0"/>
              <a:t>Oceanic and Atmospheric Administration (NOAA)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40319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zrzut ekranu&#10;&#10;Opis wygenerowany automatycznie">
            <a:extLst>
              <a:ext uri="{FF2B5EF4-FFF2-40B4-BE49-F238E27FC236}">
                <a16:creationId xmlns:a16="http://schemas.microsoft.com/office/drawing/2014/main" id="{82CA6487-C0CB-4FE4-913B-4F2B02589F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165" y="1912742"/>
            <a:ext cx="5080075" cy="3287534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9736429" y="5368160"/>
            <a:ext cx="167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Źródło: NASA</a:t>
            </a:r>
            <a:endParaRPr lang="pl-PL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04B98C1-8B11-41C6-ADBA-2D530F0B48B5}"/>
              </a:ext>
            </a:extLst>
          </p:cNvPr>
          <p:cNvSpPr txBox="1"/>
          <p:nvPr/>
        </p:nvSpPr>
        <p:spPr>
          <a:xfrm>
            <a:off x="865996" y="1768079"/>
            <a:ext cx="50861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/>
              <a:t>Susza a zmiany klimatu – kiedy podlewanie drzew nie wystarczy?</a:t>
            </a:r>
            <a:endParaRPr lang="pl-PL" sz="3600" dirty="0"/>
          </a:p>
          <a:p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37920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zrzut ekranu&#10;&#10;Opis wygenerowany automatycznie">
            <a:extLst>
              <a:ext uri="{FF2B5EF4-FFF2-40B4-BE49-F238E27FC236}">
                <a16:creationId xmlns:a16="http://schemas.microsoft.com/office/drawing/2014/main" id="{82CA6487-C0CB-4FE4-913B-4F2B02589F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39206692"/>
              </p:ext>
            </p:extLst>
          </p:nvPr>
        </p:nvGraphicFramePr>
        <p:xfrm>
          <a:off x="2150770" y="1712890"/>
          <a:ext cx="7675809" cy="3631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6429777" y="1474562"/>
            <a:ext cx="1506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 smtClean="0"/>
              <a:t>Mitygacja</a:t>
            </a:r>
            <a:endParaRPr lang="pl-PL" sz="24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629697" y="1526078"/>
            <a:ext cx="1506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Adaptacja</a:t>
            </a:r>
            <a:endParaRPr lang="pl-PL" sz="24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6429777" y="2266870"/>
            <a:ext cx="1506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Lato"/>
              </a:rPr>
              <a:t>Efektywność energetyczna</a:t>
            </a:r>
            <a:endParaRPr lang="pl-PL" sz="1600" dirty="0">
              <a:latin typeface="Lato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7183191" y="2863681"/>
            <a:ext cx="1506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Lato"/>
              </a:rPr>
              <a:t>Odnawialne źródła energii</a:t>
            </a:r>
            <a:endParaRPr lang="pl-PL" sz="1600" dirty="0">
              <a:latin typeface="Lato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6738870" y="3507438"/>
            <a:ext cx="23407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Lato"/>
              </a:rPr>
              <a:t>Zrównoważony transport i rolnictwo</a:t>
            </a:r>
            <a:endParaRPr lang="pl-PL" sz="1600" dirty="0">
              <a:latin typeface="Lato"/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2435178" y="3240040"/>
            <a:ext cx="2009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Lato"/>
              </a:rPr>
              <a:t>Gospodarowanie wodą burzową</a:t>
            </a:r>
            <a:endParaRPr lang="pl-PL" sz="1600" dirty="0">
              <a:latin typeface="Lato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2966434" y="2430944"/>
            <a:ext cx="1894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Lato"/>
              </a:rPr>
              <a:t>Dostosowanie budynków</a:t>
            </a:r>
            <a:endParaRPr lang="pl-PL" sz="1600" dirty="0">
              <a:latin typeface="Lato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6386846" y="4268736"/>
            <a:ext cx="24866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Lato"/>
              </a:rPr>
              <a:t>Ograniczenie produkcji</a:t>
            </a:r>
            <a:br>
              <a:rPr lang="pl-PL" sz="1600" dirty="0" smtClean="0">
                <a:latin typeface="Lato"/>
              </a:rPr>
            </a:br>
            <a:r>
              <a:rPr lang="pl-PL" sz="1600" dirty="0" smtClean="0">
                <a:latin typeface="Lato"/>
              </a:rPr>
              <a:t>i konsumpcji</a:t>
            </a:r>
            <a:endParaRPr lang="pl-PL" sz="1600" dirty="0">
              <a:latin typeface="Lato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2534716" y="4076495"/>
            <a:ext cx="2325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latin typeface="Lato"/>
              </a:rPr>
              <a:t>Zarządzanie kryzysowe uwzględniające klimat</a:t>
            </a:r>
            <a:endParaRPr lang="pl-PL" sz="1600" dirty="0">
              <a:latin typeface="Lato"/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4944824" y="2793934"/>
            <a:ext cx="232598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dirty="0" smtClean="0">
                <a:latin typeface="Lato"/>
              </a:rPr>
              <a:t>„Zielone strefy”</a:t>
            </a:r>
            <a:endParaRPr lang="pl-PL" sz="1300" dirty="0">
              <a:latin typeface="Lato"/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4428853" y="3146870"/>
            <a:ext cx="232598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00" dirty="0" smtClean="0">
                <a:latin typeface="Lato"/>
              </a:rPr>
              <a:t>Legislacja</a:t>
            </a:r>
            <a:br>
              <a:rPr lang="pl-PL" sz="1300" dirty="0" smtClean="0">
                <a:latin typeface="Lato"/>
              </a:rPr>
            </a:br>
            <a:r>
              <a:rPr lang="pl-PL" sz="1300" dirty="0" smtClean="0">
                <a:latin typeface="Lato"/>
              </a:rPr>
              <a:t>uwzględniająca emisje</a:t>
            </a:r>
            <a:br>
              <a:rPr lang="pl-PL" sz="1300" dirty="0" smtClean="0">
                <a:latin typeface="Lato"/>
              </a:rPr>
            </a:br>
            <a:r>
              <a:rPr lang="pl-PL" sz="1300" dirty="0" smtClean="0">
                <a:latin typeface="Lato"/>
              </a:rPr>
              <a:t>i ochronę zieleni</a:t>
            </a:r>
            <a:endParaRPr lang="pl-PL" sz="1300" dirty="0">
              <a:latin typeface="Lato"/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4709771" y="3893971"/>
            <a:ext cx="232598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dirty="0" smtClean="0">
                <a:latin typeface="Lato"/>
              </a:rPr>
              <a:t>Zielone ściany i dachy</a:t>
            </a:r>
            <a:endParaRPr lang="pl-PL" sz="1300" dirty="0">
              <a:latin typeface="Lato"/>
            </a:endParaRPr>
          </a:p>
        </p:txBody>
      </p:sp>
      <p:sp>
        <p:nvSpPr>
          <p:cNvPr id="18" name="pole tekstowe 17"/>
          <p:cNvSpPr txBox="1"/>
          <p:nvPr/>
        </p:nvSpPr>
        <p:spPr>
          <a:xfrm>
            <a:off x="5017655" y="4217758"/>
            <a:ext cx="23259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300" dirty="0" smtClean="0">
                <a:latin typeface="Lato"/>
              </a:rPr>
              <a:t>Błękitno-zielona infrastruktura</a:t>
            </a:r>
            <a:endParaRPr lang="pl-PL" sz="1300" dirty="0"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7671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zrzut ekranu&#10;&#10;Opis wygenerowany automatycznie">
            <a:extLst>
              <a:ext uri="{FF2B5EF4-FFF2-40B4-BE49-F238E27FC236}">
                <a16:creationId xmlns:a16="http://schemas.microsoft.com/office/drawing/2014/main" id="{82CA6487-C0CB-4FE4-913B-4F2B02589F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931034" y="5460642"/>
            <a:ext cx="34515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f</a:t>
            </a:r>
            <a:r>
              <a:rPr lang="pl-PL" sz="1400" dirty="0" smtClean="0"/>
              <a:t>ot.: </a:t>
            </a:r>
            <a:r>
              <a:rPr lang="en-US" sz="1400" dirty="0" smtClean="0"/>
              <a:t>Alvaro Reyes</a:t>
            </a:r>
            <a:r>
              <a:rPr lang="pl-PL" sz="1400" dirty="0"/>
              <a:t>/</a:t>
            </a:r>
            <a:r>
              <a:rPr lang="en-US" sz="1400" dirty="0" smtClean="0"/>
              <a:t>Unsplash</a:t>
            </a:r>
            <a:endParaRPr lang="pl-PL" sz="14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490952" y="1784981"/>
            <a:ext cx="4958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latin typeface="Lato"/>
              </a:rPr>
              <a:t>1. Dalekosiężne planowanie:</a:t>
            </a:r>
            <a:endParaRPr lang="pl-PL" sz="2400" dirty="0">
              <a:latin typeface="Lato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490952" y="2298162"/>
            <a:ext cx="49583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dirty="0" smtClean="0">
                <a:latin typeface="Lato"/>
              </a:rPr>
              <a:t>priorytetowe uwzględnianie elementów błękitno-zielonej sieci przy tworzeniu miejscowych planów zagospodarowania przestrzennego </a:t>
            </a:r>
            <a:endParaRPr lang="pl-PL" dirty="0">
              <a:latin typeface="Lato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490952" y="3550007"/>
            <a:ext cx="4958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Lato"/>
              </a:rPr>
              <a:t>przeznaczenie w budżecie Miasta środków na wykup terenów pod błękitno-zieloną sieć</a:t>
            </a:r>
            <a:endParaRPr lang="pl-PL" dirty="0">
              <a:latin typeface="Lato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490952" y="4286491"/>
            <a:ext cx="4958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 smtClean="0">
                <a:latin typeface="Lato"/>
              </a:rPr>
              <a:t>zmiany w wieloletnich planach inwestycyjnych, z uwzględnieniem obecnych realiów środowiskowo-klimatycznych</a:t>
            </a:r>
            <a:endParaRPr lang="pl-PL" dirty="0">
              <a:latin typeface="Lato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34" y="1981740"/>
            <a:ext cx="4920267" cy="328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1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zrzut ekranu&#10;&#10;Opis wygenerowany automatycznie">
            <a:extLst>
              <a:ext uri="{FF2B5EF4-FFF2-40B4-BE49-F238E27FC236}">
                <a16:creationId xmlns:a16="http://schemas.microsoft.com/office/drawing/2014/main" id="{82CA6487-C0CB-4FE4-913B-4F2B02589F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17" y="1769957"/>
            <a:ext cx="5354693" cy="325967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6913806" y="1733289"/>
            <a:ext cx="233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Lato"/>
              </a:rPr>
              <a:t>2</a:t>
            </a:r>
            <a:r>
              <a:rPr lang="pl-PL" sz="2400" dirty="0" smtClean="0">
                <a:latin typeface="Lato"/>
              </a:rPr>
              <a:t>. Zasady</a:t>
            </a:r>
            <a:endParaRPr lang="pl-PL" sz="2400" dirty="0">
              <a:latin typeface="Lato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913806" y="2207833"/>
            <a:ext cx="4252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Lato"/>
              </a:rPr>
              <a:t>- standardy zarządzania wodą i zielenią w mieście uwzględniające m.in.:</a:t>
            </a:r>
            <a:endParaRPr lang="pl-PL" sz="2000" dirty="0">
              <a:latin typeface="Lato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913805" y="3275141"/>
            <a:ext cx="4252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Lato"/>
              </a:rPr>
              <a:t>priorytetową ochronę drzew (w tym bryły korzeniowej) przy inwestycjach</a:t>
            </a:r>
            <a:endParaRPr lang="pl-PL" sz="1600" dirty="0">
              <a:latin typeface="Lato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913804" y="3939142"/>
            <a:ext cx="42521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600" dirty="0" smtClean="0">
                <a:latin typeface="Lato"/>
              </a:rPr>
              <a:t>wprowadzenie bilansu tlenowego dla drzew w mieście i obowiązek jego wyrównywania przy procesach inwestycyjnych</a:t>
            </a:r>
            <a:endParaRPr lang="pl-PL" sz="1600" dirty="0"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60871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zrzut ekranu&#10;&#10;Opis wygenerowany automatycznie">
            <a:extLst>
              <a:ext uri="{FF2B5EF4-FFF2-40B4-BE49-F238E27FC236}">
                <a16:creationId xmlns:a16="http://schemas.microsoft.com/office/drawing/2014/main" id="{82CA6487-C0CB-4FE4-913B-4F2B02589F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5653826" y="1225370"/>
            <a:ext cx="4958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Lato"/>
              </a:rPr>
              <a:t>3</a:t>
            </a:r>
            <a:r>
              <a:rPr lang="pl-PL" sz="2400" dirty="0" smtClean="0">
                <a:latin typeface="Lato"/>
              </a:rPr>
              <a:t>. Dobre praktyki: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5653826" y="1687035"/>
            <a:ext cx="5112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dirty="0" smtClean="0">
                <a:latin typeface="Lato"/>
              </a:rPr>
              <a:t>„</a:t>
            </a:r>
            <a:r>
              <a:rPr lang="pl-PL" dirty="0" err="1" smtClean="0">
                <a:latin typeface="Lato"/>
              </a:rPr>
              <a:t>Odbetonowywanie</a:t>
            </a:r>
            <a:r>
              <a:rPr lang="pl-PL" dirty="0" smtClean="0">
                <a:latin typeface="Lato"/>
              </a:rPr>
              <a:t>” przestrzeni miejskiej</a:t>
            </a:r>
            <a:br>
              <a:rPr lang="pl-PL" dirty="0" smtClean="0">
                <a:latin typeface="Lato"/>
              </a:rPr>
            </a:br>
            <a:r>
              <a:rPr lang="pl-PL" dirty="0" smtClean="0">
                <a:latin typeface="Lato"/>
              </a:rPr>
              <a:t>i premiowanie inwestycji ułatwiających retencję wód opadowych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624" y="1418555"/>
            <a:ext cx="3954218" cy="4042089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188745" y="5626822"/>
            <a:ext cx="3168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f</a:t>
            </a:r>
            <a:r>
              <a:rPr lang="pl-PL" sz="1400" dirty="0" smtClean="0"/>
              <a:t>ot.: http</a:t>
            </a:r>
            <a:r>
              <a:rPr lang="pl-PL" sz="1400" dirty="0"/>
              <a:t>://</a:t>
            </a:r>
            <a:r>
              <a:rPr lang="pl-PL" sz="1400" dirty="0" smtClean="0"/>
              <a:t>www.moversinomaha.com/</a:t>
            </a:r>
            <a:endParaRPr lang="pl-PL" sz="1400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585" y="2823310"/>
            <a:ext cx="3922419" cy="2624455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5875585" y="5576196"/>
            <a:ext cx="3168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f</a:t>
            </a:r>
            <a:r>
              <a:rPr lang="pl-PL" sz="1400" dirty="0" smtClean="0"/>
              <a:t>ot.: Zorro2212, wikipedia.pl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414746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Obraz zawierający zrzut ekranu&#10;&#10;Opis wygenerowany automatycznie">
            <a:extLst>
              <a:ext uri="{FF2B5EF4-FFF2-40B4-BE49-F238E27FC236}">
                <a16:creationId xmlns:a16="http://schemas.microsoft.com/office/drawing/2014/main" id="{82CA6487-C0CB-4FE4-913B-4F2B02589F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362527" y="1288266"/>
            <a:ext cx="49583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Lato"/>
              </a:rPr>
              <a:t>3</a:t>
            </a:r>
            <a:r>
              <a:rPr lang="pl-PL" sz="2400" dirty="0" smtClean="0">
                <a:latin typeface="Lato"/>
              </a:rPr>
              <a:t>. Dobre praktyki: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362527" y="1826539"/>
            <a:ext cx="8579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dirty="0" smtClean="0">
                <a:latin typeface="Lato"/>
              </a:rPr>
              <a:t>Tworzenie zielonych ścian i dachów, nawierzchni przepuszczalnych</a:t>
            </a:r>
            <a:br>
              <a:rPr lang="pl-PL" dirty="0" smtClean="0">
                <a:latin typeface="Lato"/>
              </a:rPr>
            </a:br>
            <a:r>
              <a:rPr lang="pl-PL" dirty="0" smtClean="0">
                <a:latin typeface="Lato"/>
              </a:rPr>
              <a:t>czy ogrodów deszczowych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421" y="2686959"/>
            <a:ext cx="3951769" cy="2634512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699" y="2650146"/>
            <a:ext cx="4006989" cy="2671326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1362527" y="5535560"/>
            <a:ext cx="31682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/>
              <a:t>f</a:t>
            </a:r>
            <a:r>
              <a:rPr lang="pl-PL" sz="1400" dirty="0" smtClean="0"/>
              <a:t>ot.: </a:t>
            </a:r>
            <a:r>
              <a:rPr lang="pl-PL" sz="1400" dirty="0" smtClean="0"/>
              <a:t>Strajk dla Ziemi - Łódź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276799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</TotalTime>
  <Words>311</Words>
  <Application>Microsoft Office PowerPoint</Application>
  <PresentationFormat>Panoramiczny</PresentationFormat>
  <Paragraphs>50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Lato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Basia Drag</dc:creator>
  <cp:lastModifiedBy>mstasiak</cp:lastModifiedBy>
  <cp:revision>32</cp:revision>
  <dcterms:created xsi:type="dcterms:W3CDTF">2020-05-21T09:07:22Z</dcterms:created>
  <dcterms:modified xsi:type="dcterms:W3CDTF">2020-06-06T09:22:28Z</dcterms:modified>
</cp:coreProperties>
</file>