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7" r:id="rId7"/>
    <p:sldId id="266" r:id="rId8"/>
    <p:sldId id="268" r:id="rId9"/>
    <p:sldId id="269" r:id="rId10"/>
    <p:sldId id="270" r:id="rId11"/>
    <p:sldId id="271" r:id="rId12"/>
    <p:sldId id="272" r:id="rId13"/>
    <p:sldId id="262" r:id="rId14"/>
    <p:sldId id="273" r:id="rId15"/>
    <p:sldId id="274" r:id="rId16"/>
    <p:sldId id="275" r:id="rId17"/>
    <p:sldId id="265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A1BD75-04DD-4AFB-9182-49C19789A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B3D8541-AD22-452A-8421-10885FD37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7F5117E-E437-4F16-BB91-02BD1C349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6CFC-C668-44E2-8CF6-46AC10EB8D24}" type="datetimeFigureOut">
              <a:rPr lang="pl-PL" smtClean="0"/>
              <a:t>06.06.2020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0521687-0B53-4744-9D1E-E7BA42961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C21587D-9FEF-47E1-AEFF-C4861CE65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0018-6FFC-4E50-A1B9-EAB8CF3721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759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27820A-543E-4D74-BE79-06239D725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77AEB56-03BB-4A08-9732-F2B96DFD1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7912D25-F81F-44FB-9856-13185269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6CFC-C668-44E2-8CF6-46AC10EB8D24}" type="datetimeFigureOut">
              <a:rPr lang="pl-PL" smtClean="0"/>
              <a:t>06.06.2020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EB3225A-BFE8-4055-AE58-F939153E1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9F23A20-A30F-4AF6-86A0-08C67258C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0018-6FFC-4E50-A1B9-EAB8CF3721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18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549FC5D-399B-4D1C-9787-CEA17BFACA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E7CD332-BD32-4EB3-A606-D8CE891CD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07D3E3D-8B0E-429F-94A9-2FD625900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6CFC-C668-44E2-8CF6-46AC10EB8D24}" type="datetimeFigureOut">
              <a:rPr lang="pl-PL" smtClean="0"/>
              <a:t>06.06.2020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53AF41F-D2C0-425E-BC06-8E337B8D3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9061444-FDE8-494F-BE38-7F5AC88D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0018-6FFC-4E50-A1B9-EAB8CF3721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1124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F77A06-E82F-4909-8AF4-FA34A6C1B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D2C2B8-70E1-4C15-A9C0-28BE8369D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19C6BCC-2BBF-41CC-8BE5-9F3892DDF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6CFC-C668-44E2-8CF6-46AC10EB8D24}" type="datetimeFigureOut">
              <a:rPr lang="pl-PL" smtClean="0"/>
              <a:t>06.06.2020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47B8A0C-85F4-4335-8951-008584D22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A050405-2FB2-4546-93D6-B1422AD29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0018-6FFC-4E50-A1B9-EAB8CF3721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848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CB3EE4-202D-4BB9-B07A-7FC700AC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BAF48C8-278A-4B6D-B76C-033C7BF7F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29C1D5E-D05E-4253-94FB-0162AEAE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6CFC-C668-44E2-8CF6-46AC10EB8D24}" type="datetimeFigureOut">
              <a:rPr lang="pl-PL" smtClean="0"/>
              <a:t>06.06.2020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D9689E1-BBDB-4EB2-B0DA-84635681E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40A02DF-D2E2-4A24-99E4-C01A7501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0018-6FFC-4E50-A1B9-EAB8CF3721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520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C3894F-CA6C-4821-8D95-9F2824FF0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651301-D5CF-4BED-B1A8-D9C10B2592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49C1466-8A31-465E-A0E7-F313107EB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7B02288-365A-4892-805D-97DD3FD43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6CFC-C668-44E2-8CF6-46AC10EB8D24}" type="datetimeFigureOut">
              <a:rPr lang="pl-PL" smtClean="0"/>
              <a:t>06.06.2020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657D11F-9935-4980-9B75-D3FC5B46C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E43A85A-EFB4-4B4B-95B7-B7FBA429F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0018-6FFC-4E50-A1B9-EAB8CF3721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575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0E34D7-654A-45D5-A68C-753CE7B58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6782CC0-B131-4AF5-B804-42DBC1966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6113A58-1EE9-4080-94E1-8651DC649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35A765B-6A12-4DB4-ABA8-E64D1403E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6B2AC58-3AD7-4B6F-B1BB-2A32249192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9EFA717-0488-455D-B200-F1642B4F0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6CFC-C668-44E2-8CF6-46AC10EB8D24}" type="datetimeFigureOut">
              <a:rPr lang="pl-PL" smtClean="0"/>
              <a:t>06.06.2020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17D3A78-92A8-493B-8395-7C6068508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490D030-1A7F-4848-BD2F-4C30839BC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0018-6FFC-4E50-A1B9-EAB8CF3721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217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9E0D60-23DF-4D79-94DB-1FEB95B6E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526336C-27A4-425E-BE40-A3585C358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6CFC-C668-44E2-8CF6-46AC10EB8D24}" type="datetimeFigureOut">
              <a:rPr lang="pl-PL" smtClean="0"/>
              <a:t>06.06.2020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48C2ED7-F551-4C95-83F4-D9DDF7DD9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A8583EB-6DB4-4B2C-90D0-3715C13AB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0018-6FFC-4E50-A1B9-EAB8CF3721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060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252995E-032F-49A0-88F1-ECF08ADB4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6CFC-C668-44E2-8CF6-46AC10EB8D24}" type="datetimeFigureOut">
              <a:rPr lang="pl-PL" smtClean="0"/>
              <a:t>06.06.2020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5ECBB4D-65DD-4693-AF1C-7A7E0394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C399FB-E1FF-4DD5-8A41-11281CB6C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0018-6FFC-4E50-A1B9-EAB8CF3721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146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3F5805-D306-4BA9-BF2E-4C8E3B96C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9F19A1-AA86-4BCC-ADBD-48A956793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870AE91-C449-4D0F-B6A0-475CC6280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3D060C9-467A-429C-9887-E3F95229C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6CFC-C668-44E2-8CF6-46AC10EB8D24}" type="datetimeFigureOut">
              <a:rPr lang="pl-PL" smtClean="0"/>
              <a:t>06.06.2020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253CCE9-F2E4-42C9-AE42-ACA105E9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E9ACFF6-10AC-42EA-94E3-4A641F982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0018-6FFC-4E50-A1B9-EAB8CF3721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012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58042D-1CA4-4BF3-9BBD-3AA098794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19B6652-2B27-46FD-99DF-2FBBEBABE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3DBF970-A52D-4A00-AF64-D39BA1553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E72D252-B394-4DB3-938D-7AF54DA82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6CFC-C668-44E2-8CF6-46AC10EB8D24}" type="datetimeFigureOut">
              <a:rPr lang="pl-PL" smtClean="0"/>
              <a:t>06.06.2020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D3E7635-BC09-4238-B13A-3DB491050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D685806-CC64-43D1-B1C6-C1246A993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0018-6FFC-4E50-A1B9-EAB8CF3721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02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D008C7F-C488-4C6F-A07F-4118887C8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DBB75E4-0014-485F-97EB-1FFB8A2A4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D3DF97F-BC36-40B4-93A9-4D61C62C2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B6CFC-C668-44E2-8CF6-46AC10EB8D24}" type="datetimeFigureOut">
              <a:rPr lang="pl-PL" smtClean="0"/>
              <a:t>06.06.2020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596AB2-6ED2-4297-A60F-49C3881B0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277B6B5-9FB7-402E-9378-DB4DD6754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F0018-6FFC-4E50-A1B9-EAB8CF3721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87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1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ielony, trzymający, gracz, piłka&#10;&#10;Opis wygenerowany automatycznie">
            <a:extLst>
              <a:ext uri="{FF2B5EF4-FFF2-40B4-BE49-F238E27FC236}">
                <a16:creationId xmlns:a16="http://schemas.microsoft.com/office/drawing/2014/main" id="{E4F48040-7728-473C-B8A3-024704CD6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86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82CA6487-C0CB-4FE4-913B-4F2B02589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940D91D-404E-42CA-9048-90E92011FC59}"/>
              </a:ext>
            </a:extLst>
          </p:cNvPr>
          <p:cNvSpPr txBox="1"/>
          <p:nvPr/>
        </p:nvSpPr>
        <p:spPr>
          <a:xfrm>
            <a:off x="409433" y="1226434"/>
            <a:ext cx="4683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pl-PL" sz="2800" b="1" dirty="0">
                <a:latin typeface="Lato" panose="020F0502020204030203" pitchFamily="34" charset="0"/>
                <a:cs typeface="Lato" panose="020F0502020204030203" pitchFamily="34" charset="0"/>
              </a:rPr>
              <a:t>Susza hydrologiczna</a:t>
            </a:r>
            <a:endParaRPr lang="pl-PL" sz="28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C3F9A7DB-4C5A-4EBE-B95F-D8804D8D0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537" y="4078009"/>
            <a:ext cx="3238500" cy="182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7B34D629-B61A-4E77-8DCE-0B97BD62E30A}"/>
              </a:ext>
            </a:extLst>
          </p:cNvPr>
          <p:cNvSpPr/>
          <p:nvPr/>
        </p:nvSpPr>
        <p:spPr>
          <a:xfrm>
            <a:off x="7616840" y="3753382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latin typeface="Lato" panose="020F0502020204030203" pitchFamily="34" charset="0"/>
                <a:cs typeface="Lato" panose="020F0502020204030203" pitchFamily="34" charset="0"/>
              </a:rPr>
              <a:t>3 czerwca 2020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6FA2C3C-F46E-4436-9941-5380E12F9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537" y="1877471"/>
            <a:ext cx="3263900" cy="1835944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48A2B072-8B71-473E-AF91-B04FCC43CA8A}"/>
              </a:ext>
            </a:extLst>
          </p:cNvPr>
          <p:cNvSpPr/>
          <p:nvPr/>
        </p:nvSpPr>
        <p:spPr>
          <a:xfrm>
            <a:off x="7616840" y="1498841"/>
            <a:ext cx="12731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latin typeface="Lato" panose="020F0502020204030203" pitchFamily="34" charset="0"/>
                <a:cs typeface="Lato" panose="020F0502020204030203" pitchFamily="34" charset="0"/>
              </a:rPr>
              <a:t>13 maja 2020</a:t>
            </a:r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0060AE8C-C0B1-4653-9961-34C22B331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8" b="15722"/>
          <a:stretch/>
        </p:blipFill>
        <p:spPr bwMode="auto">
          <a:xfrm>
            <a:off x="3736245" y="2147798"/>
            <a:ext cx="3238500" cy="386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2730DCF2-0429-4B6B-9730-2AEC990F4272}"/>
              </a:ext>
            </a:extLst>
          </p:cNvPr>
          <p:cNvSpPr/>
          <p:nvPr/>
        </p:nvSpPr>
        <p:spPr>
          <a:xfrm>
            <a:off x="3685918" y="1838542"/>
            <a:ext cx="12731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latin typeface="Lato" panose="020F0502020204030203" pitchFamily="34" charset="0"/>
                <a:cs typeface="Lato" panose="020F0502020204030203" pitchFamily="34" charset="0"/>
              </a:rPr>
              <a:t>13 maja 2020</a:t>
            </a:r>
          </a:p>
        </p:txBody>
      </p:sp>
      <p:pic>
        <p:nvPicPr>
          <p:cNvPr id="7178" name="Picture 10">
            <a:extLst>
              <a:ext uri="{FF2B5EF4-FFF2-40B4-BE49-F238E27FC236}">
                <a16:creationId xmlns:a16="http://schemas.microsoft.com/office/drawing/2014/main" id="{AF6B6EDA-5C44-4CCF-970C-124C66E38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b="5185"/>
          <a:stretch/>
        </p:blipFill>
        <p:spPr bwMode="auto">
          <a:xfrm>
            <a:off x="512693" y="2146319"/>
            <a:ext cx="3019842" cy="382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554038E0-A8F7-499D-8F5F-C4FBF6F3991F}"/>
              </a:ext>
            </a:extLst>
          </p:cNvPr>
          <p:cNvSpPr/>
          <p:nvPr/>
        </p:nvSpPr>
        <p:spPr>
          <a:xfrm>
            <a:off x="482853" y="1838542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latin typeface="Lato" panose="020F0502020204030203" pitchFamily="34" charset="0"/>
                <a:cs typeface="Lato" panose="020F0502020204030203" pitchFamily="34" charset="0"/>
              </a:rPr>
              <a:t>7 czerwca 2019</a:t>
            </a:r>
          </a:p>
        </p:txBody>
      </p:sp>
    </p:spTree>
    <p:extLst>
      <p:ext uri="{BB962C8B-B14F-4D97-AF65-F5344CB8AC3E}">
        <p14:creationId xmlns:p14="http://schemas.microsoft.com/office/powerpoint/2010/main" val="147393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82CA6487-C0CB-4FE4-913B-4F2B02589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940D91D-404E-42CA-9048-90E92011FC59}"/>
              </a:ext>
            </a:extLst>
          </p:cNvPr>
          <p:cNvSpPr txBox="1"/>
          <p:nvPr/>
        </p:nvSpPr>
        <p:spPr>
          <a:xfrm>
            <a:off x="317500" y="1061334"/>
            <a:ext cx="11669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pl-PL" sz="2800" b="1" dirty="0">
                <a:latin typeface="Lato" panose="020F0502020204030203" pitchFamily="34" charset="0"/>
                <a:cs typeface="Lato" panose="020F0502020204030203" pitchFamily="34" charset="0"/>
              </a:rPr>
              <a:t>Susza hydrogeologiczna – </a:t>
            </a:r>
            <a:r>
              <a:rPr lang="pl-PL" sz="2800" dirty="0">
                <a:latin typeface="Lato" panose="020F0502020204030203" pitchFamily="34" charset="0"/>
                <a:cs typeface="Lato" panose="020F0502020204030203" pitchFamily="34" charset="0"/>
              </a:rPr>
              <a:t>niski poziom wód podziemnych w odniesieniu do średniej wieloletniej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C743FD2-B04F-4A35-82AB-449390E25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91" t="15661" r="15938" b="23583"/>
          <a:stretch/>
        </p:blipFill>
        <p:spPr>
          <a:xfrm>
            <a:off x="3267144" y="2015441"/>
            <a:ext cx="8720130" cy="4012417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F833C5F-A528-4B8A-8F73-B0E5F62515DE}"/>
              </a:ext>
            </a:extLst>
          </p:cNvPr>
          <p:cNvSpPr/>
          <p:nvPr/>
        </p:nvSpPr>
        <p:spPr>
          <a:xfrm>
            <a:off x="1445229" y="5658526"/>
            <a:ext cx="2360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(Źródło: pgi.gov.pl/</a:t>
            </a:r>
            <a:r>
              <a:rPr lang="pl-PL" dirty="0" err="1"/>
              <a:t>psh</a:t>
            </a:r>
            <a:r>
              <a:rPr lang="pl-PL" dirty="0"/>
              <a:t>)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11563AD-9BBF-4F55-91EF-FBFD7DE7EA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30" t="76251" r="37635" b="21005"/>
          <a:stretch/>
        </p:blipFill>
        <p:spPr>
          <a:xfrm>
            <a:off x="4635501" y="2446040"/>
            <a:ext cx="6350000" cy="36933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FF9C695-AB8F-454D-9394-5DA5ABDE0E4A}"/>
              </a:ext>
            </a:extLst>
          </p:cNvPr>
          <p:cNvSpPr txBox="1"/>
          <p:nvPr/>
        </p:nvSpPr>
        <p:spPr>
          <a:xfrm>
            <a:off x="204726" y="4135949"/>
            <a:ext cx="3412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7030A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SNG</a:t>
            </a:r>
            <a:r>
              <a:rPr lang="pl-PL" dirty="0">
                <a:latin typeface="Lato" panose="020F0502020204030203" pitchFamily="34" charset="0"/>
                <a:cs typeface="Lato" panose="020F0502020204030203" pitchFamily="34" charset="0"/>
              </a:rPr>
              <a:t> – średni niski poziom</a:t>
            </a:r>
            <a:br>
              <a:rPr lang="pl-PL" dirty="0"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pl-PL" b="1" dirty="0">
                <a:solidFill>
                  <a:srgbClr val="FFC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SNQ</a:t>
            </a:r>
            <a:r>
              <a:rPr lang="pl-PL" dirty="0">
                <a:latin typeface="Lato" panose="020F0502020204030203" pitchFamily="34" charset="0"/>
                <a:cs typeface="Lato" panose="020F0502020204030203" pitchFamily="34" charset="0"/>
              </a:rPr>
              <a:t> – poziom ostrzegawczy</a:t>
            </a:r>
            <a:br>
              <a:rPr lang="pl-PL" dirty="0"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pl-PL" b="1" dirty="0">
                <a:solidFill>
                  <a:srgbClr val="C0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NNG</a:t>
            </a:r>
            <a:r>
              <a:rPr lang="pl-PL" dirty="0">
                <a:latin typeface="Lato" panose="020F0502020204030203" pitchFamily="34" charset="0"/>
                <a:cs typeface="Lato" panose="020F0502020204030203" pitchFamily="34" charset="0"/>
              </a:rPr>
              <a:t> – poziom najniższego położenia</a:t>
            </a:r>
          </a:p>
        </p:txBody>
      </p:sp>
      <p:pic>
        <p:nvPicPr>
          <p:cNvPr id="8194" name="Picture 2" descr="Jak zbudować studnię na działce? • W ciemności...">
            <a:extLst>
              <a:ext uri="{FF2B5EF4-FFF2-40B4-BE49-F238E27FC236}">
                <a16:creationId xmlns:a16="http://schemas.microsoft.com/office/drawing/2014/main" id="{CFCDAE8E-4E7C-4FCD-982D-FEA87E9B9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18" y="2231810"/>
            <a:ext cx="1689909" cy="168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342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82CA6487-C0CB-4FE4-913B-4F2B02589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940D91D-404E-42CA-9048-90E92011FC59}"/>
              </a:ext>
            </a:extLst>
          </p:cNvPr>
          <p:cNvSpPr txBox="1"/>
          <p:nvPr/>
        </p:nvSpPr>
        <p:spPr>
          <a:xfrm>
            <a:off x="317500" y="1061334"/>
            <a:ext cx="1166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pl-PL" sz="2800" b="1" dirty="0">
                <a:latin typeface="Lato" panose="020F0502020204030203" pitchFamily="34" charset="0"/>
                <a:cs typeface="Lato" panose="020F0502020204030203" pitchFamily="34" charset="0"/>
              </a:rPr>
              <a:t>Susza hydrogeologiczna</a:t>
            </a:r>
            <a:endParaRPr lang="pl-PL" sz="28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3BAEEA5-9EFF-4BE7-9F50-09151D98FA62}"/>
              </a:ext>
            </a:extLst>
          </p:cNvPr>
          <p:cNvSpPr/>
          <p:nvPr/>
        </p:nvSpPr>
        <p:spPr>
          <a:xfrm>
            <a:off x="317500" y="178067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000" dirty="0" err="1">
                <a:latin typeface="Lato" panose="020F0502020204030203" pitchFamily="34" charset="0"/>
                <a:cs typeface="Lato" panose="020F0502020204030203" pitchFamily="34" charset="0"/>
              </a:rPr>
              <a:t>ZWiK</a:t>
            </a:r>
            <a:r>
              <a:rPr lang="pl-PL" sz="2000" dirty="0">
                <a:latin typeface="Lato" panose="020F0502020204030203" pitchFamily="34" charset="0"/>
                <a:cs typeface="Lato" panose="020F0502020204030203" pitchFamily="34" charset="0"/>
              </a:rPr>
              <a:t> eksploatuje dwa duże system „Łódź” i system „Sulejów”. </a:t>
            </a:r>
            <a:r>
              <a:rPr lang="pl-PL" sz="2000" b="1" dirty="0">
                <a:latin typeface="Lato" panose="020F0502020204030203" pitchFamily="34" charset="0"/>
                <a:cs typeface="Lato" panose="020F0502020204030203" pitchFamily="34" charset="0"/>
              </a:rPr>
              <a:t>Obydwa te systemy pozyskują wodę ze studni głębinowych</a:t>
            </a:r>
            <a:r>
              <a:rPr lang="pl-PL" sz="2000" dirty="0">
                <a:latin typeface="Lato" panose="020F0502020204030203" pitchFamily="34" charset="0"/>
                <a:cs typeface="Lato" panose="020F0502020204030203" pitchFamily="34" charset="0"/>
              </a:rPr>
              <a:t>. Studnie w systemie „Łódź" są zlokalizowanych na terenie m. Łodzi i jej obrzeżach, zaś w systemie „Sulejów” – w Bronisławowie (w sumie 42 studnie).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39EA2AB7-54ED-40FA-BAB6-2825E7C4BEB1}"/>
              </a:ext>
            </a:extLst>
          </p:cNvPr>
          <p:cNvSpPr/>
          <p:nvPr/>
        </p:nvSpPr>
        <p:spPr>
          <a:xfrm>
            <a:off x="317500" y="3915790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000" b="1" dirty="0">
                <a:latin typeface="Lato" panose="020F0502020204030203" pitchFamily="34" charset="0"/>
                <a:cs typeface="Lato" panose="020F0502020204030203" pitchFamily="34" charset="0"/>
              </a:rPr>
              <a:t>Nawet 12 tysięcy lat ma woda </a:t>
            </a:r>
            <a:r>
              <a:rPr lang="pl-PL" sz="2000" dirty="0">
                <a:latin typeface="Lato" panose="020F0502020204030203" pitchFamily="34" charset="0"/>
                <a:cs typeface="Lato" panose="020F0502020204030203" pitchFamily="34" charset="0"/>
              </a:rPr>
              <a:t>w jednej ze studni </a:t>
            </a:r>
            <a:r>
              <a:rPr lang="pl-PL" sz="2000" dirty="0" err="1">
                <a:latin typeface="Lato" panose="020F0502020204030203" pitchFamily="34" charset="0"/>
                <a:cs typeface="Lato" panose="020F0502020204030203" pitchFamily="34" charset="0"/>
              </a:rPr>
              <a:t>górnokredowych</a:t>
            </a:r>
            <a:r>
              <a:rPr lang="pl-PL" sz="2000" dirty="0">
                <a:latin typeface="Lato" panose="020F0502020204030203" pitchFamily="34" charset="0"/>
                <a:cs typeface="Lato" panose="020F0502020204030203" pitchFamily="34" charset="0"/>
              </a:rPr>
              <a:t> eksploatowanych w systemie łódzkim – </a:t>
            </a:r>
            <a:r>
              <a:rPr lang="pl-PL" sz="2000" b="1" dirty="0">
                <a:latin typeface="Lato" panose="020F0502020204030203" pitchFamily="34" charset="0"/>
                <a:cs typeface="Lato" panose="020F0502020204030203" pitchFamily="34" charset="0"/>
              </a:rPr>
              <a:t>tyle czasu potrzebowała woda, żeby z powierzchni ziemi dotrzeć do położonych głęboko pod ziemię warstw wodonośnych.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84611A-C726-443B-BA29-1FD0C764D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47" t="27778" r="5625" b="32374"/>
          <a:stretch/>
        </p:blipFill>
        <p:spPr>
          <a:xfrm>
            <a:off x="6252692" y="1854911"/>
            <a:ext cx="5734582" cy="3669574"/>
          </a:xfrm>
          <a:prstGeom prst="rect">
            <a:avLst/>
          </a:prstGeom>
        </p:spPr>
      </p:pic>
      <p:sp>
        <p:nvSpPr>
          <p:cNvPr id="12" name="Owal 11">
            <a:extLst>
              <a:ext uri="{FF2B5EF4-FFF2-40B4-BE49-F238E27FC236}">
                <a16:creationId xmlns:a16="http://schemas.microsoft.com/office/drawing/2014/main" id="{51D9CC5B-33B2-448C-8934-7A8BACBF38E1}"/>
              </a:ext>
            </a:extLst>
          </p:cNvPr>
          <p:cNvSpPr/>
          <p:nvPr/>
        </p:nvSpPr>
        <p:spPr>
          <a:xfrm>
            <a:off x="6141941" y="3030334"/>
            <a:ext cx="5891284" cy="9439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88F35F3-3A48-4658-8058-AFC309C99A96}"/>
              </a:ext>
            </a:extLst>
          </p:cNvPr>
          <p:cNvSpPr txBox="1"/>
          <p:nvPr/>
        </p:nvSpPr>
        <p:spPr>
          <a:xfrm>
            <a:off x="6902678" y="1589218"/>
            <a:ext cx="4434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Susza hydrogeologiczna</a:t>
            </a:r>
            <a:endParaRPr lang="pl-PL" sz="2000" dirty="0">
              <a:solidFill>
                <a:srgbClr val="FF000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68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82CA6487-C0CB-4FE4-913B-4F2B02589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5C1A802-1814-4CDF-8FF1-33BE76FBEA67}"/>
              </a:ext>
            </a:extLst>
          </p:cNvPr>
          <p:cNvSpPr txBox="1"/>
          <p:nvPr/>
        </p:nvSpPr>
        <p:spPr>
          <a:xfrm>
            <a:off x="317500" y="1061334"/>
            <a:ext cx="1166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atin typeface="Lato" panose="020F0502020204030203" pitchFamily="34" charset="0"/>
                <a:cs typeface="Lato" panose="020F0502020204030203" pitchFamily="34" charset="0"/>
              </a:rPr>
              <a:t>Przyczyny</a:t>
            </a:r>
            <a:r>
              <a:rPr lang="pl-PL" sz="2800" dirty="0">
                <a:latin typeface="Lato" panose="020F0502020204030203" pitchFamily="34" charset="0"/>
                <a:cs typeface="Lato" panose="020F0502020204030203" pitchFamily="34" charset="0"/>
              </a:rPr>
              <a:t>– antropogeniczna zmiana klimatu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604BD03-3301-4F8D-A712-BF401AA0A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9" t="11934" r="55821" b="27164"/>
          <a:stretch/>
        </p:blipFill>
        <p:spPr>
          <a:xfrm>
            <a:off x="91992" y="2680340"/>
            <a:ext cx="5718200" cy="3153701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20B78F28-1918-43F9-BF6D-D7203402665F}"/>
              </a:ext>
            </a:extLst>
          </p:cNvPr>
          <p:cNvSpPr/>
          <p:nvPr/>
        </p:nvSpPr>
        <p:spPr>
          <a:xfrm>
            <a:off x="317500" y="1670782"/>
            <a:ext cx="113208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latin typeface="Lato" panose="020F0502020204030203" pitchFamily="34" charset="0"/>
                <a:cs typeface="Lato" panose="020F0502020204030203" pitchFamily="34" charset="0"/>
              </a:rPr>
              <a:t>Ekstremalne zjawiska meteorologiczne i hydrologiczne, w tym susze</a:t>
            </a:r>
            <a:r>
              <a:rPr lang="pl-PL" dirty="0">
                <a:latin typeface="Lato" panose="020F0502020204030203" pitchFamily="34" charset="0"/>
                <a:cs typeface="Lato" panose="020F0502020204030203" pitchFamily="34" charset="0"/>
              </a:rPr>
              <a:t>, są występującą od zawsze cechą klimatu Polski. Jednakże w ostatnich latach </a:t>
            </a:r>
            <a:r>
              <a:rPr lang="pl-PL" b="1" dirty="0">
                <a:latin typeface="Lato" panose="020F0502020204030203" pitchFamily="34" charset="0"/>
                <a:cs typeface="Lato" panose="020F0502020204030203" pitchFamily="34" charset="0"/>
              </a:rPr>
              <a:t>częstość ich występowania wyraźnie się nasila</a:t>
            </a:r>
            <a:r>
              <a:rPr lang="pl-PL" dirty="0">
                <a:latin typeface="Lato" panose="020F0502020204030203" pitchFamily="34" charset="0"/>
                <a:cs typeface="Lato" panose="020F0502020204030203" pitchFamily="34" charset="0"/>
              </a:rPr>
              <a:t>. Na przestrzeni ostatniej dekady tj. lat </a:t>
            </a:r>
            <a:r>
              <a:rPr lang="pl-PL" b="1" dirty="0">
                <a:latin typeface="Lato" panose="020F0502020204030203" pitchFamily="34" charset="0"/>
                <a:cs typeface="Lato" panose="020F0502020204030203" pitchFamily="34" charset="0"/>
              </a:rPr>
              <a:t>2010 – 2019 susze miały miejsce dwukrotnie częściej niż w ubiegłych dekadach</a:t>
            </a:r>
            <a:r>
              <a:rPr lang="pl-PL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050" name="Picture 2" descr="lodz_opad">
            <a:extLst>
              <a:ext uri="{FF2B5EF4-FFF2-40B4-BE49-F238E27FC236}">
                <a16:creationId xmlns:a16="http://schemas.microsoft.com/office/drawing/2014/main" id="{F5C6F5C1-C749-4ABC-A142-6F279A828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061" y="3939295"/>
            <a:ext cx="4253311" cy="185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C5B84FA-4BF1-41CF-9F13-DF9ACBA744EE}"/>
              </a:ext>
            </a:extLst>
          </p:cNvPr>
          <p:cNvSpPr/>
          <p:nvPr/>
        </p:nvSpPr>
        <p:spPr>
          <a:xfrm>
            <a:off x="6095980" y="2687050"/>
            <a:ext cx="5891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rgbClr val="111111"/>
                </a:solidFill>
                <a:latin typeface="Lato" panose="020F0502020204030203" pitchFamily="34" charset="0"/>
                <a:cs typeface="Lato" panose="020F0502020204030203" pitchFamily="34" charset="0"/>
              </a:rPr>
              <a:t>Opad, który spadł w ciągu doby 11 maja to 29,6 mm</a:t>
            </a:r>
          </a:p>
          <a:p>
            <a:r>
              <a:rPr lang="pl-PL" sz="1600" dirty="0">
                <a:solidFill>
                  <a:srgbClr val="111111"/>
                </a:solidFill>
                <a:latin typeface="Lato" panose="020F0502020204030203" pitchFamily="34" charset="0"/>
                <a:cs typeface="Lato" panose="020F0502020204030203" pitchFamily="34" charset="0"/>
              </a:rPr>
              <a:t>– w ciągu jednej doby spadło 53% majowej normy dla Łodzi;</a:t>
            </a:r>
            <a:br>
              <a:rPr lang="pl-PL" sz="1600" dirty="0">
                <a:solidFill>
                  <a:srgbClr val="111111"/>
                </a:solidFill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pl-PL" sz="1600" dirty="0">
                <a:solidFill>
                  <a:srgbClr val="111111"/>
                </a:solidFill>
                <a:latin typeface="Lato" panose="020F0502020204030203" pitchFamily="34" charset="0"/>
                <a:cs typeface="Lato" panose="020F0502020204030203" pitchFamily="34" charset="0"/>
              </a:rPr>
              <a:t>– taka suma opadów spadła, nie licząc wczorajszego dnia, przez ostatnie… 62 dni;</a:t>
            </a:r>
            <a:br>
              <a:rPr lang="pl-PL" sz="1600" dirty="0">
                <a:solidFill>
                  <a:srgbClr val="111111"/>
                </a:solidFill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pl-PL" sz="1600" dirty="0">
                <a:solidFill>
                  <a:srgbClr val="111111"/>
                </a:solidFill>
                <a:latin typeface="Lato" panose="020F0502020204030203" pitchFamily="34" charset="0"/>
                <a:cs typeface="Lato" panose="020F0502020204030203" pitchFamily="34" charset="0"/>
              </a:rPr>
              <a:t>– to była najwyższa dobowa suma opadów od 2,5 roku – od 1. września 2017!</a:t>
            </a:r>
            <a:endParaRPr lang="pl-PL" sz="1600" b="0" dirty="0">
              <a:solidFill>
                <a:srgbClr val="111111"/>
              </a:solidFill>
              <a:effectLst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71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82CA6487-C0CB-4FE4-913B-4F2B02589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5C1A802-1814-4CDF-8FF1-33BE76FBEA67}"/>
              </a:ext>
            </a:extLst>
          </p:cNvPr>
          <p:cNvSpPr txBox="1"/>
          <p:nvPr/>
        </p:nvSpPr>
        <p:spPr>
          <a:xfrm>
            <a:off x="317500" y="1061334"/>
            <a:ext cx="1166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atin typeface="Lato" panose="020F0502020204030203" pitchFamily="34" charset="0"/>
                <a:cs typeface="Lato" panose="020F0502020204030203" pitchFamily="34" charset="0"/>
              </a:rPr>
              <a:t>Przyczyny</a:t>
            </a:r>
            <a:r>
              <a:rPr lang="pl-PL" sz="2800" dirty="0">
                <a:latin typeface="Lato" panose="020F0502020204030203" pitchFamily="34" charset="0"/>
                <a:cs typeface="Lato" panose="020F0502020204030203" pitchFamily="34" charset="0"/>
              </a:rPr>
              <a:t>– antropogeniczna zmiana klimatu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A6B3E24-D82A-4F3A-A3EF-3B9D7D39D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17" y="1678030"/>
            <a:ext cx="5711741" cy="374199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7066E77-DFA8-448F-BD16-E3A4BA6E4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169" y="2182091"/>
            <a:ext cx="6127120" cy="374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8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82CA6487-C0CB-4FE4-913B-4F2B02589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5C1A802-1814-4CDF-8FF1-33BE76FBEA67}"/>
              </a:ext>
            </a:extLst>
          </p:cNvPr>
          <p:cNvSpPr txBox="1"/>
          <p:nvPr/>
        </p:nvSpPr>
        <p:spPr>
          <a:xfrm>
            <a:off x="261113" y="1017796"/>
            <a:ext cx="1166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atin typeface="Lato" panose="020F0502020204030203" pitchFamily="34" charset="0"/>
                <a:cs typeface="Lato" panose="020F0502020204030203" pitchFamily="34" charset="0"/>
              </a:rPr>
              <a:t>Przyczyny</a:t>
            </a:r>
            <a:r>
              <a:rPr lang="pl-PL" sz="2800" dirty="0">
                <a:latin typeface="Lato" panose="020F0502020204030203" pitchFamily="34" charset="0"/>
                <a:cs typeface="Lato" panose="020F0502020204030203" pitchFamily="34" charset="0"/>
              </a:rPr>
              <a:t>– antropogeniczna zmiana krajobrazu – zmieniony obieg wody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5C833A8-090A-41EC-83D8-21E9766A1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1" t="51377"/>
          <a:stretch/>
        </p:blipFill>
        <p:spPr bwMode="auto">
          <a:xfrm>
            <a:off x="552911" y="3879204"/>
            <a:ext cx="4133388" cy="216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EA6BBBF-CFBE-408E-AD7D-7C6C48163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 r="706" b="50000"/>
          <a:stretch/>
        </p:blipFill>
        <p:spPr bwMode="auto">
          <a:xfrm>
            <a:off x="131989" y="1541016"/>
            <a:ext cx="4554310" cy="254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19FA827-4A8B-4783-AF4F-23115A025A6B}"/>
              </a:ext>
            </a:extLst>
          </p:cNvPr>
          <p:cNvSpPr txBox="1"/>
          <p:nvPr/>
        </p:nvSpPr>
        <p:spPr>
          <a:xfrm>
            <a:off x="131989" y="5840204"/>
            <a:ext cx="328327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sz="1100" dirty="0">
                <a:latin typeface="Lato" panose="020F0502020204030203" pitchFamily="34" charset="0"/>
                <a:cs typeface="Lato" panose="020F0502020204030203" pitchFamily="34" charset="0"/>
              </a:rPr>
              <a:t>Źródło: </a:t>
            </a:r>
            <a:r>
              <a:rPr lang="pl-PL" sz="1100" dirty="0" err="1">
                <a:latin typeface="Lato" panose="020F0502020204030203" pitchFamily="34" charset="0"/>
                <a:cs typeface="Lato" panose="020F0502020204030203" pitchFamily="34" charset="0"/>
              </a:rPr>
              <a:t>Januchta</a:t>
            </a:r>
            <a:r>
              <a:rPr lang="pl-PL" sz="1100" dirty="0">
                <a:latin typeface="Lato" panose="020F0502020204030203" pitchFamily="34" charset="0"/>
                <a:cs typeface="Lato" panose="020F0502020204030203" pitchFamily="34" charset="0"/>
              </a:rPr>
              <a:t>-Szostak, Politechnika Poznańska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CD448F0-66B9-4400-B4B7-698F5DDDA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185" y="1532827"/>
            <a:ext cx="6221904" cy="4499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950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82CA6487-C0CB-4FE4-913B-4F2B02589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5C1A802-1814-4CDF-8FF1-33BE76FBEA67}"/>
              </a:ext>
            </a:extLst>
          </p:cNvPr>
          <p:cNvSpPr txBox="1"/>
          <p:nvPr/>
        </p:nvSpPr>
        <p:spPr>
          <a:xfrm>
            <a:off x="261113" y="1017796"/>
            <a:ext cx="1166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atin typeface="Lato" panose="020F0502020204030203" pitchFamily="34" charset="0"/>
                <a:cs typeface="Lato" panose="020F0502020204030203" pitchFamily="34" charset="0"/>
              </a:rPr>
              <a:t>Rozwiązania</a:t>
            </a:r>
            <a:endParaRPr lang="pl-PL" sz="28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4" name="Picture 2" descr="KE: 30-proc. redukcja emisji CO2 do 2020 r. ma kosztować mniej">
            <a:extLst>
              <a:ext uri="{FF2B5EF4-FFF2-40B4-BE49-F238E27FC236}">
                <a16:creationId xmlns:a16="http://schemas.microsoft.com/office/drawing/2014/main" id="{5D546BEC-998D-45E4-A831-65FED278E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13" y="2608117"/>
            <a:ext cx="4540204" cy="309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ez Symbolu, Zakaz, Zarejestruj, Zabronione, Symbolu">
            <a:extLst>
              <a:ext uri="{FF2B5EF4-FFF2-40B4-BE49-F238E27FC236}">
                <a16:creationId xmlns:a16="http://schemas.microsoft.com/office/drawing/2014/main" id="{F27CD03F-C4E2-4DF0-80D5-E23E4D6FF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804" y="2722415"/>
            <a:ext cx="2479867" cy="247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58457BDC-402D-41EE-88FB-D69CCF672D14}"/>
              </a:ext>
            </a:extLst>
          </p:cNvPr>
          <p:cNvSpPr/>
          <p:nvPr/>
        </p:nvSpPr>
        <p:spPr>
          <a:xfrm>
            <a:off x="536276" y="1798693"/>
            <a:ext cx="3760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Lato" panose="020F0502020204030203" pitchFamily="34" charset="0"/>
                <a:cs typeface="Lato" panose="020F0502020204030203" pitchFamily="34" charset="0"/>
              </a:rPr>
              <a:t>Ograniczenie śladu węglowego - Redukcja emisji CO</a:t>
            </a:r>
            <a:r>
              <a:rPr lang="pl-PL" b="1" baseline="-25000" dirty="0"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  <a:endParaRPr lang="pl-PL" baseline="-250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1EEE86E-FACD-4251-BB5B-344E43FC2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178" y="2908431"/>
            <a:ext cx="3612709" cy="309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805DA99-5413-4977-92BA-5B33B911BA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55" t="14927" r="14980" b="19265"/>
          <a:stretch/>
        </p:blipFill>
        <p:spPr>
          <a:xfrm>
            <a:off x="5143499" y="2908431"/>
            <a:ext cx="3086101" cy="2826063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E334FE21-A7BE-46FC-A025-DBDBBAE495E3}"/>
              </a:ext>
            </a:extLst>
          </p:cNvPr>
          <p:cNvSpPr/>
          <p:nvPr/>
        </p:nvSpPr>
        <p:spPr>
          <a:xfrm>
            <a:off x="5219112" y="1798693"/>
            <a:ext cx="6436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latin typeface="Lato" panose="020F0502020204030203" pitchFamily="34" charset="0"/>
                <a:cs typeface="Lato" panose="020F0502020204030203" pitchFamily="34" charset="0"/>
              </a:rPr>
              <a:t>Zmiany w krajobrazie i systemie gospodarowania wodą</a:t>
            </a:r>
            <a:endParaRPr lang="pl-PL" baseline="-250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072C7EF6-D2AA-4DEB-BE10-F45C2A934AA2}"/>
              </a:ext>
            </a:extLst>
          </p:cNvPr>
          <p:cNvSpPr/>
          <p:nvPr/>
        </p:nvSpPr>
        <p:spPr>
          <a:xfrm>
            <a:off x="5062410" y="2204082"/>
            <a:ext cx="3343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latin typeface="Lato" panose="020F0502020204030203" pitchFamily="34" charset="0"/>
                <a:cs typeface="Lato" panose="020F0502020204030203" pitchFamily="34" charset="0"/>
              </a:rPr>
              <a:t>Retencja opadu jak najbliżej miejsca w którym spada na ziemię</a:t>
            </a:r>
            <a:endParaRPr lang="pl-PL" sz="1600" baseline="-250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20DFB664-97C0-487B-B774-193E2202B014}"/>
              </a:ext>
            </a:extLst>
          </p:cNvPr>
          <p:cNvSpPr/>
          <p:nvPr/>
        </p:nvSpPr>
        <p:spPr>
          <a:xfrm>
            <a:off x="8587052" y="2204082"/>
            <a:ext cx="3343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latin typeface="Lato" panose="020F0502020204030203" pitchFamily="34" charset="0"/>
                <a:cs typeface="Lato" panose="020F0502020204030203" pitchFamily="34" charset="0"/>
              </a:rPr>
              <a:t>Zmiana priorytetu korzystania z zasobów wody</a:t>
            </a:r>
            <a:endParaRPr lang="pl-PL" sz="1600" baseline="-250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6BC96CF-82F8-48F2-B2D1-38C7A542C7C5}"/>
              </a:ext>
            </a:extLst>
          </p:cNvPr>
          <p:cNvSpPr/>
          <p:nvPr/>
        </p:nvSpPr>
        <p:spPr>
          <a:xfrm>
            <a:off x="10661073" y="2908431"/>
            <a:ext cx="1269814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4EB3B858-CD8B-4470-BAFD-8F5E669F60C0}"/>
              </a:ext>
            </a:extLst>
          </p:cNvPr>
          <p:cNvSpPr/>
          <p:nvPr/>
        </p:nvSpPr>
        <p:spPr>
          <a:xfrm>
            <a:off x="5062410" y="5734494"/>
            <a:ext cx="18548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/>
              <a:t>(Źródło: rwhindia.com)</a:t>
            </a:r>
          </a:p>
        </p:txBody>
      </p:sp>
    </p:spTree>
    <p:extLst>
      <p:ext uri="{BB962C8B-B14F-4D97-AF65-F5344CB8AC3E}">
        <p14:creationId xmlns:p14="http://schemas.microsoft.com/office/powerpoint/2010/main" val="379178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82CA6487-C0CB-4FE4-913B-4F2B02589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2" descr="Obraz może zawierać: tekst „Nie czekaj. Zacznij działać. STOP SUSZY!!! Świat Wody”">
            <a:extLst>
              <a:ext uri="{FF2B5EF4-FFF2-40B4-BE49-F238E27FC236}">
                <a16:creationId xmlns:a16="http://schemas.microsoft.com/office/drawing/2014/main" id="{FD8A7448-DBCA-410A-BF58-338C8DACD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1205345"/>
            <a:ext cx="6736773" cy="464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35E1563-3AA8-4AE2-8A44-6BB6C26AF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106" y="2597726"/>
            <a:ext cx="1549236" cy="1024071"/>
          </a:xfrm>
          <a:prstGeom prst="rect">
            <a:avLst/>
          </a:prstGeom>
        </p:spPr>
      </p:pic>
      <p:pic>
        <p:nvPicPr>
          <p:cNvPr id="6" name="Picture 2" descr="Znalezione obrazy dla zapytania polska akademia nauk">
            <a:extLst>
              <a:ext uri="{FF2B5EF4-FFF2-40B4-BE49-F238E27FC236}">
                <a16:creationId xmlns:a16="http://schemas.microsoft.com/office/drawing/2014/main" id="{4426DC7A-37BB-4F3E-A7D7-64B6AC93E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4" y="2465810"/>
            <a:ext cx="1549237" cy="122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Extinction Rebellion Atlanta Public Info Meeting | Extinction ...">
            <a:extLst>
              <a:ext uri="{FF2B5EF4-FFF2-40B4-BE49-F238E27FC236}">
                <a16:creationId xmlns:a16="http://schemas.microsoft.com/office/drawing/2014/main" id="{61AFA0D1-B9A0-4069-AD36-22472E6C9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061" y="4655126"/>
            <a:ext cx="883109" cy="88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ollowers of the Apocalypse | Fallout Wiki | Fandom">
            <a:extLst>
              <a:ext uri="{FF2B5EF4-FFF2-40B4-BE49-F238E27FC236}">
                <a16:creationId xmlns:a16="http://schemas.microsoft.com/office/drawing/2014/main" id="{EC6053A6-07D5-46EA-9B34-F75D2DB77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260" y="4717967"/>
            <a:ext cx="883109" cy="8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C3734C3A-6473-4737-AED7-EBA4EAE2D8A6}"/>
              </a:ext>
            </a:extLst>
          </p:cNvPr>
          <p:cNvSpPr txBox="1"/>
          <p:nvPr/>
        </p:nvSpPr>
        <p:spPr>
          <a:xfrm>
            <a:off x="7041549" y="1252982"/>
            <a:ext cx="4889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atin typeface="Lato" panose="020F0502020204030203" pitchFamily="34" charset="0"/>
                <a:cs typeface="Lato" panose="020F0502020204030203" pitchFamily="34" charset="0"/>
              </a:rPr>
              <a:t>Dziękuję za uwagę</a:t>
            </a:r>
            <a:endParaRPr lang="pl-PL" sz="28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2" descr="Fundacja Ambitna Polska wspiera Polaków z Obwodu Donieckiego ...">
            <a:extLst>
              <a:ext uri="{FF2B5EF4-FFF2-40B4-BE49-F238E27FC236}">
                <a16:creationId xmlns:a16="http://schemas.microsoft.com/office/drawing/2014/main" id="{43A6101D-894B-4F27-876D-99DD23B5F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102" y="2435274"/>
            <a:ext cx="1287904" cy="128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468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97DFDDA9-2F06-48A9-906B-D3D3F7BAB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26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26872137-013A-4E05-BC52-B9A46DEE9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76C7867-2AB7-4C99-90CC-4424527E68B5}"/>
              </a:ext>
            </a:extLst>
          </p:cNvPr>
          <p:cNvSpPr txBox="1"/>
          <p:nvPr/>
        </p:nvSpPr>
        <p:spPr>
          <a:xfrm>
            <a:off x="793750" y="1951349"/>
            <a:ext cx="106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Susza w mieście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BAA72E01-BCBB-4267-9D5E-BA0F6253EC4E}"/>
              </a:ext>
            </a:extLst>
          </p:cNvPr>
          <p:cNvSpPr/>
          <p:nvPr/>
        </p:nvSpPr>
        <p:spPr>
          <a:xfrm>
            <a:off x="4638165" y="3660156"/>
            <a:ext cx="2915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/>
              <a:t>Dr Sebastian Szklarek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02E473A-D024-4746-8AE8-418440439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98" y="4392802"/>
            <a:ext cx="1961452" cy="1296553"/>
          </a:xfrm>
          <a:prstGeom prst="rect">
            <a:avLst/>
          </a:prstGeom>
        </p:spPr>
      </p:pic>
      <p:pic>
        <p:nvPicPr>
          <p:cNvPr id="7" name="Picture 2" descr="Znalezione obrazy dla zapytania polska akademia nauk">
            <a:extLst>
              <a:ext uri="{FF2B5EF4-FFF2-40B4-BE49-F238E27FC236}">
                <a16:creationId xmlns:a16="http://schemas.microsoft.com/office/drawing/2014/main" id="{D7D49559-F47D-4015-9D8B-B93352B26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51" y="4308213"/>
            <a:ext cx="1937303" cy="153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17A091E-7151-44F2-85D6-F86EBB004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4" y="3360995"/>
            <a:ext cx="1573409" cy="2360689"/>
          </a:xfrm>
          <a:prstGeom prst="rect">
            <a:avLst/>
          </a:prstGeom>
        </p:spPr>
      </p:pic>
      <p:pic>
        <p:nvPicPr>
          <p:cNvPr id="1028" name="Picture 4" descr="Followers of the Apocalypse | Fallout Wiki | Fandom">
            <a:extLst>
              <a:ext uri="{FF2B5EF4-FFF2-40B4-BE49-F238E27FC236}">
                <a16:creationId xmlns:a16="http://schemas.microsoft.com/office/drawing/2014/main" id="{8CE99BBA-4E78-4B01-8669-57AC81CC3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4" y="5166346"/>
            <a:ext cx="552870" cy="55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xtinction Rebellion Atlanta Public Info Meeting | Extinction ...">
            <a:extLst>
              <a:ext uri="{FF2B5EF4-FFF2-40B4-BE49-F238E27FC236}">
                <a16:creationId xmlns:a16="http://schemas.microsoft.com/office/drawing/2014/main" id="{C8DE6B34-7543-4B97-89D4-32AA25C9A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07" y="5166347"/>
            <a:ext cx="555337" cy="55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undacja Ambitna Polska wspiera Polaków z Obwodu Donieckiego ...">
            <a:extLst>
              <a:ext uri="{FF2B5EF4-FFF2-40B4-BE49-F238E27FC236}">
                <a16:creationId xmlns:a16="http://schemas.microsoft.com/office/drawing/2014/main" id="{501007CD-BFBF-4087-804C-C4594AC0B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37" y="4308213"/>
            <a:ext cx="1513756" cy="151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663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82CA6487-C0CB-4FE4-913B-4F2B02589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4" descr="Skład izometryczny klęski żywiołowej Darmowych Wektorów">
            <a:extLst>
              <a:ext uri="{FF2B5EF4-FFF2-40B4-BE49-F238E27FC236}">
                <a16:creationId xmlns:a16="http://schemas.microsoft.com/office/drawing/2014/main" id="{F3E4EBE4-5047-4ECC-932B-A7006ED23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7"/>
          <a:stretch/>
        </p:blipFill>
        <p:spPr bwMode="auto">
          <a:xfrm>
            <a:off x="285092" y="2121379"/>
            <a:ext cx="5810908" cy="35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mura, Pogoda, Deszcz, Opady Deszczu, Rainclouds">
            <a:extLst>
              <a:ext uri="{FF2B5EF4-FFF2-40B4-BE49-F238E27FC236}">
                <a16:creationId xmlns:a16="http://schemas.microsoft.com/office/drawing/2014/main" id="{6B213A67-1B8C-4379-9C0B-47417EF5F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413" y="2996841"/>
            <a:ext cx="2635689" cy="224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ez Symbolu, Zakaz, Zarejestruj, Zabronione, Symbolu">
            <a:extLst>
              <a:ext uri="{FF2B5EF4-FFF2-40B4-BE49-F238E27FC236}">
                <a16:creationId xmlns:a16="http://schemas.microsoft.com/office/drawing/2014/main" id="{FAC3ADBA-F77A-44B8-9029-C73D01AD8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292" y="3046103"/>
            <a:ext cx="2149929" cy="21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04B98C1-8B11-41C6-ADBA-2D530F0B48B5}"/>
              </a:ext>
            </a:extLst>
          </p:cNvPr>
          <p:cNvSpPr txBox="1"/>
          <p:nvPr/>
        </p:nvSpPr>
        <p:spPr>
          <a:xfrm>
            <a:off x="285091" y="1413493"/>
            <a:ext cx="11809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Susza to zjawisko naturalne związane z brakiem lub </a:t>
            </a:r>
            <a:br>
              <a:rPr lang="pl-PL" sz="4000" dirty="0"/>
            </a:br>
            <a:r>
              <a:rPr lang="pl-PL" sz="4000" dirty="0"/>
              <a:t>							zbyt małymi opadami</a:t>
            </a:r>
          </a:p>
          <a:p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403197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82CA6487-C0CB-4FE4-913B-4F2B02589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D1DAA3E-C9CC-4339-B96D-EDBFF238B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3" y="2180541"/>
            <a:ext cx="8434316" cy="361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hmura, Pogoda, Deszcz, Opady Deszczu, Rainclouds">
            <a:extLst>
              <a:ext uri="{FF2B5EF4-FFF2-40B4-BE49-F238E27FC236}">
                <a16:creationId xmlns:a16="http://schemas.microsoft.com/office/drawing/2014/main" id="{13047245-B09F-49DE-BC96-310751781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283" y="2805773"/>
            <a:ext cx="2635689" cy="224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ez Symbolu, Zakaz, Zarejestruj, Zabronione, Symbolu">
            <a:extLst>
              <a:ext uri="{FF2B5EF4-FFF2-40B4-BE49-F238E27FC236}">
                <a16:creationId xmlns:a16="http://schemas.microsoft.com/office/drawing/2014/main" id="{32EAD5C5-C45A-470A-BFB2-96BF02F61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162" y="2855035"/>
            <a:ext cx="2149929" cy="21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0AA7C51-56C5-4780-A473-92FC9B687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9734" r="82365" b="70704"/>
          <a:stretch/>
        </p:blipFill>
        <p:spPr bwMode="auto">
          <a:xfrm>
            <a:off x="761613" y="1954282"/>
            <a:ext cx="2404667" cy="180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940D91D-404E-42CA-9048-90E92011FC59}"/>
              </a:ext>
            </a:extLst>
          </p:cNvPr>
          <p:cNvSpPr txBox="1"/>
          <p:nvPr/>
        </p:nvSpPr>
        <p:spPr>
          <a:xfrm>
            <a:off x="409433" y="1226434"/>
            <a:ext cx="11373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pl-PL" sz="2800" b="1" dirty="0">
                <a:latin typeface="Lato" panose="020F0502020204030203" pitchFamily="34" charset="0"/>
                <a:cs typeface="Lato" panose="020F0502020204030203" pitchFamily="34" charset="0"/>
              </a:rPr>
              <a:t>Susza atmosferyczna </a:t>
            </a:r>
            <a:r>
              <a:rPr lang="pl-PL" sz="2800" dirty="0">
                <a:latin typeface="Lato" panose="020F0502020204030203" pitchFamily="34" charset="0"/>
                <a:cs typeface="Lato" panose="020F0502020204030203" pitchFamily="34" charset="0"/>
              </a:rPr>
              <a:t>to niedobór opadów w danym okresie w 						odniesieniu do średniej z wielolecia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D403C0D-7515-4293-997D-71B67645F1EA}"/>
              </a:ext>
            </a:extLst>
          </p:cNvPr>
          <p:cNvSpPr/>
          <p:nvPr/>
        </p:nvSpPr>
        <p:spPr>
          <a:xfrm>
            <a:off x="662349" y="5735035"/>
            <a:ext cx="2331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latin typeface="Lato" panose="020F0502020204030203" pitchFamily="34" charset="0"/>
                <a:cs typeface="Lato" panose="020F0502020204030203" pitchFamily="34" charset="0"/>
              </a:rPr>
              <a:t>(Źródło: stopsuszy.imgw.pl)</a:t>
            </a:r>
          </a:p>
        </p:txBody>
      </p:sp>
    </p:spTree>
    <p:extLst>
      <p:ext uri="{BB962C8B-B14F-4D97-AF65-F5344CB8AC3E}">
        <p14:creationId xmlns:p14="http://schemas.microsoft.com/office/powerpoint/2010/main" val="3379200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82CA6487-C0CB-4FE4-913B-4F2B02589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940D91D-404E-42CA-9048-90E92011FC59}"/>
              </a:ext>
            </a:extLst>
          </p:cNvPr>
          <p:cNvSpPr txBox="1"/>
          <p:nvPr/>
        </p:nvSpPr>
        <p:spPr>
          <a:xfrm>
            <a:off x="409433" y="1112134"/>
            <a:ext cx="11373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pl-PL" sz="2800" b="1" dirty="0">
                <a:latin typeface="Lato" panose="020F0502020204030203" pitchFamily="34" charset="0"/>
                <a:cs typeface="Lato" panose="020F0502020204030203" pitchFamily="34" charset="0"/>
              </a:rPr>
              <a:t>Susza atmosferyczna – </a:t>
            </a:r>
            <a:r>
              <a:rPr lang="pl-PL" sz="2800" dirty="0">
                <a:latin typeface="Lato" panose="020F0502020204030203" pitchFamily="34" charset="0"/>
                <a:cs typeface="Lato" panose="020F0502020204030203" pitchFamily="34" charset="0"/>
              </a:rPr>
              <a:t>pogłębienie efektu miejskiej wyspy ciepła</a:t>
            </a:r>
          </a:p>
        </p:txBody>
      </p:sp>
      <p:pic>
        <p:nvPicPr>
          <p:cNvPr id="5122" name="Picture 2" descr="Błękitno-Zielona Sieć. Dobra praktyka zrównoważonej gospodarki ...">
            <a:extLst>
              <a:ext uri="{FF2B5EF4-FFF2-40B4-BE49-F238E27FC236}">
                <a16:creationId xmlns:a16="http://schemas.microsoft.com/office/drawing/2014/main" id="{8F26F2F4-2F77-446F-9462-8DEBEEBA6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424" y="1727324"/>
            <a:ext cx="3882012" cy="275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13222AB-7AE9-4CC9-9E2E-74E8C1C194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40" t="46414" r="31449" b="11230"/>
          <a:stretch/>
        </p:blipFill>
        <p:spPr>
          <a:xfrm>
            <a:off x="145471" y="1724891"/>
            <a:ext cx="6608620" cy="4142276"/>
          </a:xfrm>
          <a:prstGeom prst="rect">
            <a:avLst/>
          </a:prstGeom>
        </p:spPr>
      </p:pic>
      <p:sp>
        <p:nvSpPr>
          <p:cNvPr id="4" name="Strzałka: w dół 3">
            <a:extLst>
              <a:ext uri="{FF2B5EF4-FFF2-40B4-BE49-F238E27FC236}">
                <a16:creationId xmlns:a16="http://schemas.microsoft.com/office/drawing/2014/main" id="{7CFE76EB-A93E-43AA-9EE0-14FC1526DC9D}"/>
              </a:ext>
            </a:extLst>
          </p:cNvPr>
          <p:cNvSpPr/>
          <p:nvPr/>
        </p:nvSpPr>
        <p:spPr>
          <a:xfrm>
            <a:off x="4698785" y="3855027"/>
            <a:ext cx="571500" cy="41563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: w dół 7">
            <a:extLst>
              <a:ext uri="{FF2B5EF4-FFF2-40B4-BE49-F238E27FC236}">
                <a16:creationId xmlns:a16="http://schemas.microsoft.com/office/drawing/2014/main" id="{D0FB750E-A85E-44F0-AA89-1D6F49776C21}"/>
              </a:ext>
            </a:extLst>
          </p:cNvPr>
          <p:cNvSpPr/>
          <p:nvPr/>
        </p:nvSpPr>
        <p:spPr>
          <a:xfrm rot="10800000">
            <a:off x="3171178" y="2799628"/>
            <a:ext cx="571500" cy="41563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Picture 27" descr="lodz6">
            <a:extLst>
              <a:ext uri="{FF2B5EF4-FFF2-40B4-BE49-F238E27FC236}">
                <a16:creationId xmlns:a16="http://schemas.microsoft.com/office/drawing/2014/main" id="{52A6E513-52EE-42AC-B19F-EA4FEB68E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51584" y="3796029"/>
            <a:ext cx="2641704" cy="216113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2005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82CA6487-C0CB-4FE4-913B-4F2B02589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940D91D-404E-42CA-9048-90E92011FC59}"/>
              </a:ext>
            </a:extLst>
          </p:cNvPr>
          <p:cNvSpPr txBox="1"/>
          <p:nvPr/>
        </p:nvSpPr>
        <p:spPr>
          <a:xfrm>
            <a:off x="409433" y="1226434"/>
            <a:ext cx="11373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pl-PL" sz="2800" b="1" dirty="0">
                <a:latin typeface="Lato" panose="020F0502020204030203" pitchFamily="34" charset="0"/>
                <a:cs typeface="Lato" panose="020F0502020204030203" pitchFamily="34" charset="0"/>
              </a:rPr>
              <a:t>Susza rolnicza – </a:t>
            </a:r>
            <a:r>
              <a:rPr lang="pl-PL" sz="2800" dirty="0">
                <a:latin typeface="Lato" panose="020F0502020204030203" pitchFamily="34" charset="0"/>
                <a:cs typeface="Lato" panose="020F0502020204030203" pitchFamily="34" charset="0"/>
              </a:rPr>
              <a:t>niewystarczająca ilość wody dla roślin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A1CCA97-6190-496A-9ED7-6E642FA9E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5" y="1911125"/>
            <a:ext cx="4571321" cy="374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9A06DEB8-EB43-45D2-AE76-E6A15FAD3AB8}"/>
              </a:ext>
            </a:extLst>
          </p:cNvPr>
          <p:cNvSpPr/>
          <p:nvPr/>
        </p:nvSpPr>
        <p:spPr>
          <a:xfrm>
            <a:off x="270970" y="5676291"/>
            <a:ext cx="2331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latin typeface="Lato" panose="020F0502020204030203" pitchFamily="34" charset="0"/>
                <a:cs typeface="Lato" panose="020F0502020204030203" pitchFamily="34" charset="0"/>
              </a:rPr>
              <a:t>(Źródło: stopsuszy.imgw.pl)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46BDC019-8FFF-456F-8EF4-3E1A3789B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377" y="1873025"/>
            <a:ext cx="4109303" cy="392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349D226-B7FA-4922-86F8-65EFF132ADAF}"/>
              </a:ext>
            </a:extLst>
          </p:cNvPr>
          <p:cNvSpPr/>
          <p:nvPr/>
        </p:nvSpPr>
        <p:spPr>
          <a:xfrm>
            <a:off x="7397028" y="1857848"/>
            <a:ext cx="11913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b="1" dirty="0">
                <a:latin typeface="Lato" panose="020F0502020204030203" pitchFamily="34" charset="0"/>
                <a:cs typeface="Lato" panose="020F0502020204030203" pitchFamily="34" charset="0"/>
              </a:rPr>
              <a:t>Zboża ozime</a:t>
            </a:r>
            <a:endParaRPr lang="pl-PL" sz="1400" b="1" i="0" dirty="0">
              <a:effectLst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67E99307-3291-4EE7-98CA-346B57714A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870" t="37260" r="6414" b="20106"/>
          <a:stretch/>
        </p:blipFill>
        <p:spPr>
          <a:xfrm>
            <a:off x="9853517" y="1857848"/>
            <a:ext cx="1663365" cy="2131303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35CBC198-4AC3-4336-815B-DA68602CD46B}"/>
              </a:ext>
            </a:extLst>
          </p:cNvPr>
          <p:cNvSpPr/>
          <p:nvPr/>
        </p:nvSpPr>
        <p:spPr>
          <a:xfrm>
            <a:off x="5204095" y="5670904"/>
            <a:ext cx="29658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latin typeface="Lato" panose="020F0502020204030203" pitchFamily="34" charset="0"/>
                <a:cs typeface="Lato" panose="020F0502020204030203" pitchFamily="34" charset="0"/>
              </a:rPr>
              <a:t>(Źródło: www.susza.iung.pulawy.pl)</a:t>
            </a:r>
          </a:p>
        </p:txBody>
      </p:sp>
    </p:spTree>
    <p:extLst>
      <p:ext uri="{BB962C8B-B14F-4D97-AF65-F5344CB8AC3E}">
        <p14:creationId xmlns:p14="http://schemas.microsoft.com/office/powerpoint/2010/main" val="134801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82CA6487-C0CB-4FE4-913B-4F2B02589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940D91D-404E-42CA-9048-90E92011FC59}"/>
              </a:ext>
            </a:extLst>
          </p:cNvPr>
          <p:cNvSpPr txBox="1"/>
          <p:nvPr/>
        </p:nvSpPr>
        <p:spPr>
          <a:xfrm>
            <a:off x="409433" y="1226434"/>
            <a:ext cx="11373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pl-PL" sz="2800" b="1" dirty="0">
                <a:latin typeface="Lato" panose="020F0502020204030203" pitchFamily="34" charset="0"/>
                <a:cs typeface="Lato" panose="020F0502020204030203" pitchFamily="34" charset="0"/>
              </a:rPr>
              <a:t>Susza rolnicza – </a:t>
            </a:r>
            <a:r>
              <a:rPr lang="pl-PL" sz="2800" dirty="0">
                <a:latin typeface="Lato" panose="020F0502020204030203" pitchFamily="34" charset="0"/>
                <a:cs typeface="Lato" panose="020F0502020204030203" pitchFamily="34" charset="0"/>
              </a:rPr>
              <a:t>deficyt wody dla miejskiej zieleni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3E5A604B-7947-424B-995F-0AAF973BE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t="1" r="1602" b="38840"/>
          <a:stretch/>
        </p:blipFill>
        <p:spPr>
          <a:xfrm>
            <a:off x="409433" y="2073830"/>
            <a:ext cx="5686567" cy="3590561"/>
          </a:xfrm>
          <a:prstGeom prst="rect">
            <a:avLst/>
          </a:prstGeom>
        </p:spPr>
      </p:pic>
      <p:pic>
        <p:nvPicPr>
          <p:cNvPr id="4100" name="Picture 4" descr="Łódź. Niedawno posadzone drzewka już są suche. Ratusz tłumaczy, że winna jest susza">
            <a:extLst>
              <a:ext uri="{FF2B5EF4-FFF2-40B4-BE49-F238E27FC236}">
                <a16:creationId xmlns:a16="http://schemas.microsoft.com/office/drawing/2014/main" id="{7F8CB83C-2951-421A-9300-B39892A72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433" y="2073830"/>
            <a:ext cx="5334000" cy="355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2170DEB2-2817-40BA-A729-DA278623F7A5}"/>
              </a:ext>
            </a:extLst>
          </p:cNvPr>
          <p:cNvSpPr/>
          <p:nvPr/>
        </p:nvSpPr>
        <p:spPr>
          <a:xfrm>
            <a:off x="8171441" y="5631566"/>
            <a:ext cx="36679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latin typeface="Lato" panose="020F0502020204030203" pitchFamily="34" charset="0"/>
                <a:cs typeface="Lato" panose="020F0502020204030203" pitchFamily="34" charset="0"/>
              </a:rPr>
              <a:t>(Fot. Marcin Stępień / Agencja Gazeta)</a:t>
            </a:r>
          </a:p>
        </p:txBody>
      </p:sp>
    </p:spTree>
    <p:extLst>
      <p:ext uri="{BB962C8B-B14F-4D97-AF65-F5344CB8AC3E}">
        <p14:creationId xmlns:p14="http://schemas.microsoft.com/office/powerpoint/2010/main" val="2945946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rzut ekranu&#10;&#10;Opis wygenerowany automatycznie">
            <a:extLst>
              <a:ext uri="{FF2B5EF4-FFF2-40B4-BE49-F238E27FC236}">
                <a16:creationId xmlns:a16="http://schemas.microsoft.com/office/drawing/2014/main" id="{82CA6487-C0CB-4FE4-913B-4F2B02589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940D91D-404E-42CA-9048-90E92011FC59}"/>
              </a:ext>
            </a:extLst>
          </p:cNvPr>
          <p:cNvSpPr txBox="1"/>
          <p:nvPr/>
        </p:nvSpPr>
        <p:spPr>
          <a:xfrm>
            <a:off x="409433" y="1226434"/>
            <a:ext cx="46832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Lato" panose="020F0502020204030203" pitchFamily="34" charset="0"/>
                <a:cs typeface="Lato" panose="020F0502020204030203" pitchFamily="34" charset="0"/>
              </a:rPr>
              <a:t>3. </a:t>
            </a:r>
            <a:r>
              <a:rPr lang="pl-PL" sz="2800" b="1" dirty="0">
                <a:latin typeface="Lato" panose="020F0502020204030203" pitchFamily="34" charset="0"/>
                <a:cs typeface="Lato" panose="020F0502020204030203" pitchFamily="34" charset="0"/>
              </a:rPr>
              <a:t>Susza hydrologiczna – </a:t>
            </a:r>
            <a:r>
              <a:rPr lang="pl-PL" sz="2800" dirty="0">
                <a:latin typeface="Lato" panose="020F0502020204030203" pitchFamily="34" charset="0"/>
                <a:cs typeface="Lato" panose="020F0502020204030203" pitchFamily="34" charset="0"/>
              </a:rPr>
              <a:t>niski poziom wód powierzchniowych w odniesieniu do średniej wieloletniej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025F8EB-EE1A-4C57-B2E8-DB28EFE11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881062"/>
            <a:ext cx="67945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86F134B5-45C1-4F81-9B30-EF8968251065}"/>
              </a:ext>
            </a:extLst>
          </p:cNvPr>
          <p:cNvSpPr/>
          <p:nvPr/>
        </p:nvSpPr>
        <p:spPr>
          <a:xfrm>
            <a:off x="3039570" y="5669160"/>
            <a:ext cx="23310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latin typeface="Lato" panose="020F0502020204030203" pitchFamily="34" charset="0"/>
                <a:cs typeface="Lato" panose="020F0502020204030203" pitchFamily="34" charset="0"/>
              </a:rPr>
              <a:t>(Źródło: stopsuszy.imgw.pl)</a:t>
            </a:r>
          </a:p>
        </p:txBody>
      </p:sp>
      <p:pic>
        <p:nvPicPr>
          <p:cNvPr id="6148" name="Picture 4" descr="Wody, Zatoczka, Rzeka, Przepływu, Mokre, Niebieski">
            <a:extLst>
              <a:ext uri="{FF2B5EF4-FFF2-40B4-BE49-F238E27FC236}">
                <a16:creationId xmlns:a16="http://schemas.microsoft.com/office/drawing/2014/main" id="{FA111CA4-8891-4E0D-B386-84814194D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0" y="3557617"/>
            <a:ext cx="3263920" cy="207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72162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469</Words>
  <Application>Microsoft Office PowerPoint</Application>
  <PresentationFormat>Panoramiczny</PresentationFormat>
  <Paragraphs>40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Lato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Basia Drag</dc:creator>
  <cp:lastModifiedBy>Sebastian Szklarek</cp:lastModifiedBy>
  <cp:revision>30</cp:revision>
  <dcterms:created xsi:type="dcterms:W3CDTF">2020-05-21T09:07:22Z</dcterms:created>
  <dcterms:modified xsi:type="dcterms:W3CDTF">2020-06-06T07:05:06Z</dcterms:modified>
</cp:coreProperties>
</file>